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 id="2147483686" r:id="rId3"/>
    <p:sldMasterId id="2147483698" r:id="rId4"/>
    <p:sldMasterId id="2147483710" r:id="rId5"/>
    <p:sldMasterId id="2147483722" r:id="rId6"/>
  </p:sldMasterIdLst>
  <p:notesMasterIdLst>
    <p:notesMasterId r:id="rId9"/>
  </p:notesMasterIdLst>
  <p:sldIdLst>
    <p:sldId id="319" r:id="rId7"/>
    <p:sldId id="320"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Brien, Mary"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440" autoAdjust="0"/>
  </p:normalViewPr>
  <p:slideViewPr>
    <p:cSldViewPr>
      <p:cViewPr>
        <p:scale>
          <a:sx n="100" d="100"/>
          <a:sy n="100" d="100"/>
        </p:scale>
        <p:origin x="-516" y="7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76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288" tIns="46145" rIns="92288" bIns="4614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288" tIns="46145" rIns="92288" bIns="46145" rtlCol="0"/>
          <a:lstStyle>
            <a:lvl1pPr algn="r">
              <a:defRPr sz="1200"/>
            </a:lvl1pPr>
          </a:lstStyle>
          <a:p>
            <a:fld id="{D5BAD6A4-9C95-4288-AF3B-99792FFFEB81}" type="datetimeFigureOut">
              <a:rPr lang="en-US" smtClean="0"/>
              <a:pPr/>
              <a:t>3/14/2016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88" tIns="46145" rIns="92288" bIns="4614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288" tIns="46145" rIns="92288"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288" tIns="46145" rIns="92288" bIns="4614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288" tIns="46145" rIns="92288" bIns="46145" rtlCol="0" anchor="b"/>
          <a:lstStyle>
            <a:lvl1pPr algn="r">
              <a:defRPr sz="1200"/>
            </a:lvl1pPr>
          </a:lstStyle>
          <a:p>
            <a:fld id="{95ABD9CC-D010-4A03-92B3-69E05947D621}" type="slidenum">
              <a:rPr lang="en-US" smtClean="0"/>
              <a:pPr/>
              <a:t>‹#›</a:t>
            </a:fld>
            <a:endParaRPr lang="en-US"/>
          </a:p>
        </p:txBody>
      </p:sp>
    </p:spTree>
    <p:extLst>
      <p:ext uri="{BB962C8B-B14F-4D97-AF65-F5344CB8AC3E}">
        <p14:creationId xmlns:p14="http://schemas.microsoft.com/office/powerpoint/2010/main" val="20231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505200" y="647700"/>
            <a:ext cx="2012950" cy="1330325"/>
          </a:xfrm>
          <a:prstGeom prst="rect">
            <a:avLst/>
          </a:prstGeom>
          <a:noFill/>
          <a:ln w="9525">
            <a:noFill/>
            <a:miter lim="800000"/>
            <a:headEnd/>
            <a:tailEnd/>
          </a:ln>
        </p:spPr>
      </p:pic>
      <p:sp>
        <p:nvSpPr>
          <p:cNvPr id="36867"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dirty="0"/>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C84E728-DD70-4ABF-AC05-729CA31F5A04}"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744AC43-B2FD-48ED-8FEF-175F8B90BB2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9BEBBF2C-9CF4-44AB-A155-291236391936}"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5DAA0C9A-3D2F-428B-B972-503639F53E2F}"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7185414-0672-46E2-8C4A-C17C569D5E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lumn with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sz="half" idx="1"/>
          </p:nvPr>
        </p:nvSpPr>
        <p:spPr>
          <a:xfrm>
            <a:off x="457200" y="1219201"/>
            <a:ext cx="39624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3"/>
          <p:cNvSpPr>
            <a:spLocks noGrp="1"/>
          </p:cNvSpPr>
          <p:nvPr>
            <p:ph sz="half" idx="2"/>
          </p:nvPr>
        </p:nvSpPr>
        <p:spPr>
          <a:xfrm>
            <a:off x="4572000" y="1219201"/>
            <a:ext cx="4114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085BB0E8-DF2C-46C3-BA7F-86A223A9DDB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791A1A87-D530-4659-B97C-1DA75FC5282F}"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E00F2BA-5147-4DBC-836F-C64E57D0271F}"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EDE89DB-1820-4A09-896C-8B9E7FF9EA7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52C738E-2A86-40B0-9737-96DE9407D63A}"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A79EBAC-D6CE-48BE-B1C9-4C221EAC01A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657600" y="685800"/>
            <a:ext cx="1784350" cy="1179513"/>
          </a:xfrm>
          <a:prstGeom prst="rect">
            <a:avLst/>
          </a:prstGeom>
          <a:noFill/>
          <a:ln w="9525">
            <a:noFill/>
            <a:miter lim="800000"/>
            <a:headEnd/>
            <a:tailEnd/>
          </a:ln>
        </p:spPr>
      </p:pic>
      <p:sp>
        <p:nvSpPr>
          <p:cNvPr id="105475"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105476"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ED0384D-5028-46EB-837D-55BF87D5E47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7E94843-7390-4E37-9907-A00D28135B9D}"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10BC0E0A-1BB6-4683-BEBA-D57DBC346BF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3058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D5C9724E-6220-4046-BD01-045B940EF4AC}"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F2588488-312F-4D87-A510-7CDFD30859C1}"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DBC11F1E-B71E-4881-ADA1-586327B055CA}"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9CB71914-6480-4819-8985-A2A50CFB570E}"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06ED0CC-402B-429D-A390-AE23B0BE79A0}"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1613927-0511-4448-9F7F-075336A0462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4D152C1-4046-4B5E-B953-7471374AF8F2}"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7044485-8F62-4E91-AB6B-1C7EEEFD0AF9}"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C7FF49-B741-4C40-84A2-DDC7C6A3AB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A78E4AF-D801-4810-B41D-DDADAB4008D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29A523EB-C203-4D84-A1D4-A7FAC194C4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351B74B-A65C-43FF-91FE-5A984CC674D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93319135-97A4-4396-AF8F-76B0AC85BD3B}"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46A5CB3-B2E2-460D-A45A-1D5558EF880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755100E-C401-4057-9935-7091EE6473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971ECF9-0569-450E-8218-BEAE090C87A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61B211D-2150-4CEB-8E66-3DC5CC746DF0}"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B0AF0AF-BA6F-4978-8726-828BC323778D}"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3962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219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4.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15"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457200" y="152400"/>
            <a:ext cx="8305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1029" name="Text Placeholder 2"/>
          <p:cNvSpPr>
            <a:spLocks noGrp="1"/>
          </p:cNvSpPr>
          <p:nvPr>
            <p:ph type="body" idx="1"/>
          </p:nvPr>
        </p:nvSpPr>
        <p:spPr bwMode="auto">
          <a:xfrm>
            <a:off x="457200" y="1219200"/>
            <a:ext cx="8305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pic>
        <p:nvPicPr>
          <p:cNvPr id="1030" name="Picture 5" descr="FAD_logo.png"/>
          <p:cNvPicPr>
            <a:picLocks noChangeAspect="1"/>
          </p:cNvPicPr>
          <p:nvPr/>
        </p:nvPicPr>
        <p:blipFill>
          <a:blip r:embed="rId16" cstate="print"/>
          <a:srcRect/>
          <a:stretch>
            <a:fillRect/>
          </a:stretch>
        </p:blipFill>
        <p:spPr bwMode="auto">
          <a:xfrm>
            <a:off x="7078663" y="6096000"/>
            <a:ext cx="1836737"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gradientbitmap"/>
          <p:cNvPicPr>
            <a:picLocks noChangeAspect="1" noChangeArrowheads="1"/>
          </p:cNvPicPr>
          <p:nvPr/>
        </p:nvPicPr>
        <p:blipFill>
          <a:blip r:embed="rId13"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A047099D-2B3E-4C0D-8909-5C404BF2CB10}" type="slidenum">
              <a:rPr lang="en-US"/>
              <a:pPr>
                <a:defRPr/>
              </a:pPr>
              <a:t>‹#›</a:t>
            </a:fld>
            <a:endParaRPr lang="en-US" dirty="0"/>
          </a:p>
        </p:txBody>
      </p:sp>
      <p:sp>
        <p:nvSpPr>
          <p:cNvPr id="3076"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3077"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2" descr="gradientbitmap"/>
          <p:cNvPicPr>
            <a:picLocks noChangeAspect="1" noChangeArrowheads="1"/>
          </p:cNvPicPr>
          <p:nvPr/>
        </p:nvPicPr>
        <p:blipFill>
          <a:blip r:embed="rId14"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BF9413A4-73D8-4057-A2BC-F6D2E47755C8}" type="slidenum">
              <a:rPr lang="en-US"/>
              <a:pPr>
                <a:defRPr/>
              </a:pPr>
              <a:t>‹#›</a:t>
            </a:fld>
            <a:endParaRPr lang="en-US" dirty="0"/>
          </a:p>
        </p:txBody>
      </p:sp>
      <p:sp>
        <p:nvSpPr>
          <p:cNvPr id="4100"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4101"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34" r:id="rId12"/>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Arial" charset="0"/>
              </a:defRPr>
            </a:lvl1pPr>
          </a:lstStyle>
          <a:p>
            <a:pPr>
              <a:defRPr/>
            </a:pPr>
            <a:fld id="{D58B16B4-DC1A-4ACD-9422-6CCDF1C4C9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5" r:id="rId12"/>
  </p:sldLayoutIdLst>
  <p:hf hdr="0" ftr="0" dt="0"/>
  <p:txStyles>
    <p:titleStyle>
      <a:lvl1pPr algn="ctr" rtl="0" eaLnBrk="1" fontAlgn="base" hangingPunct="1">
        <a:spcBef>
          <a:spcPct val="0"/>
        </a:spcBef>
        <a:spcAft>
          <a:spcPct val="0"/>
        </a:spcAft>
        <a:defRPr sz="4400">
          <a:solidFill>
            <a:srgbClr val="C8223A"/>
          </a:solidFill>
          <a:latin typeface="+mj-lt"/>
          <a:ea typeface="+mj-ea"/>
          <a:cs typeface="+mj-cs"/>
        </a:defRPr>
      </a:lvl1pPr>
      <a:lvl2pPr algn="ctr" rtl="0" eaLnBrk="1" fontAlgn="base" hangingPunct="1">
        <a:spcBef>
          <a:spcPct val="0"/>
        </a:spcBef>
        <a:spcAft>
          <a:spcPct val="0"/>
        </a:spcAft>
        <a:defRPr sz="4400">
          <a:solidFill>
            <a:srgbClr val="C8223A"/>
          </a:solidFill>
          <a:latin typeface="Arial" charset="0"/>
        </a:defRPr>
      </a:lvl2pPr>
      <a:lvl3pPr algn="ctr" rtl="0" eaLnBrk="1" fontAlgn="base" hangingPunct="1">
        <a:spcBef>
          <a:spcPct val="0"/>
        </a:spcBef>
        <a:spcAft>
          <a:spcPct val="0"/>
        </a:spcAft>
        <a:defRPr sz="4400">
          <a:solidFill>
            <a:srgbClr val="C8223A"/>
          </a:solidFill>
          <a:latin typeface="Arial" charset="0"/>
        </a:defRPr>
      </a:lvl3pPr>
      <a:lvl4pPr algn="ctr" rtl="0" eaLnBrk="1" fontAlgn="base" hangingPunct="1">
        <a:spcBef>
          <a:spcPct val="0"/>
        </a:spcBef>
        <a:spcAft>
          <a:spcPct val="0"/>
        </a:spcAft>
        <a:defRPr sz="4400">
          <a:solidFill>
            <a:srgbClr val="C8223A"/>
          </a:solidFill>
          <a:latin typeface="Arial" charset="0"/>
        </a:defRPr>
      </a:lvl4pPr>
      <a:lvl5pPr algn="ctr" rtl="0" eaLnBrk="1" fontAlgn="base" hangingPunct="1">
        <a:spcBef>
          <a:spcPct val="0"/>
        </a:spcBef>
        <a:spcAft>
          <a:spcPct val="0"/>
        </a:spcAft>
        <a:defRPr sz="4400">
          <a:solidFill>
            <a:srgbClr val="C8223A"/>
          </a:solidFill>
          <a:latin typeface="Arial" charset="0"/>
        </a:defRPr>
      </a:lvl5pPr>
      <a:lvl6pPr marL="457200" algn="ctr" rtl="0" eaLnBrk="1" fontAlgn="base" hangingPunct="1">
        <a:spcBef>
          <a:spcPct val="0"/>
        </a:spcBef>
        <a:spcAft>
          <a:spcPct val="0"/>
        </a:spcAft>
        <a:defRPr sz="4400">
          <a:solidFill>
            <a:srgbClr val="C8223A"/>
          </a:solidFill>
          <a:latin typeface="Arial" charset="0"/>
        </a:defRPr>
      </a:lvl6pPr>
      <a:lvl7pPr marL="914400" algn="ctr" rtl="0" eaLnBrk="1" fontAlgn="base" hangingPunct="1">
        <a:spcBef>
          <a:spcPct val="0"/>
        </a:spcBef>
        <a:spcAft>
          <a:spcPct val="0"/>
        </a:spcAft>
        <a:defRPr sz="4400">
          <a:solidFill>
            <a:srgbClr val="C8223A"/>
          </a:solidFill>
          <a:latin typeface="Arial" charset="0"/>
        </a:defRPr>
      </a:lvl7pPr>
      <a:lvl8pPr marL="1371600" algn="ctr" rtl="0" eaLnBrk="1" fontAlgn="base" hangingPunct="1">
        <a:spcBef>
          <a:spcPct val="0"/>
        </a:spcBef>
        <a:spcAft>
          <a:spcPct val="0"/>
        </a:spcAft>
        <a:defRPr sz="4400">
          <a:solidFill>
            <a:srgbClr val="C8223A"/>
          </a:solidFill>
          <a:latin typeface="Arial" charset="0"/>
        </a:defRPr>
      </a:lvl8pPr>
      <a:lvl9pPr marL="1828800" algn="ctr" rtl="0" eaLnBrk="1" fontAlgn="base" hangingPunct="1">
        <a:spcBef>
          <a:spcPct val="0"/>
        </a:spcBef>
        <a:spcAft>
          <a:spcPct val="0"/>
        </a:spcAft>
        <a:defRPr sz="4400">
          <a:solidFill>
            <a:srgbClr val="C8223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6147" name="Rectangle 3"/>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smtClean="0"/>
              <a:t>FINDINI 4.0.9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1</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200" b="1" dirty="0" smtClean="0"/>
              <a:t>Objective:</a:t>
            </a:r>
          </a:p>
          <a:p>
            <a:pPr marL="0" indent="0">
              <a:buNone/>
            </a:pPr>
            <a:r>
              <a:rPr lang="en-US" sz="1000" dirty="0"/>
              <a:t>This release will be focused on integrating the new Concur Travel and Entertainment Expense system with the Oracle GL &amp; PeopleSoft, upgrading the CPATH application to a more current version, upgrading the OBI Replication database to the latest Oracle database, updating Solaris to Solaris 10 patch set 11, rewriting several processes using the APEX method that are currently written in Mod PL SQL that live on the expiring 10gAS application server to prepare for the future move for these processes onto a  new web-logic server (coding and testing will be part of this release, but delivery to PROD will come </a:t>
            </a:r>
            <a:r>
              <a:rPr lang="en-US" sz="1000" dirty="0" smtClean="0"/>
              <a:t>later),</a:t>
            </a:r>
            <a:r>
              <a:rPr lang="en-US" sz="1000" dirty="0"/>
              <a:t> and addressing the JAN 2016 Compliance Security updates for PSU, CPU, JDK, JRE, &amp; Solaris Operating System patching, as well as introducing some additional bug fixes and system enhancements</a:t>
            </a:r>
            <a:endParaRPr lang="en-US" sz="1000" dirty="0" smtClean="0"/>
          </a:p>
          <a:p>
            <a:pPr marL="0" indent="0">
              <a:buNone/>
            </a:pPr>
            <a:r>
              <a:rPr lang="en-US" sz="1200" b="1" dirty="0" smtClean="0"/>
              <a:t>Release Cycle &amp; Milestones</a:t>
            </a:r>
          </a:p>
          <a:p>
            <a:pPr marL="0" indent="0">
              <a:buNone/>
            </a:pPr>
            <a:endParaRPr lang="en-US" sz="1400" b="1" dirty="0"/>
          </a:p>
          <a:p>
            <a:pPr marL="0" indent="0">
              <a:buNone/>
            </a:pPr>
            <a:endParaRPr lang="en-US" dirty="0" smtClean="0"/>
          </a:p>
          <a:p>
            <a:pPr marL="0" indent="0">
              <a:buNone/>
            </a:pPr>
            <a:endParaRPr lang="en-US" sz="1200" b="1" dirty="0" smtClean="0"/>
          </a:p>
          <a:p>
            <a:pPr marL="0" indent="0">
              <a:buNone/>
            </a:pPr>
            <a:r>
              <a:rPr lang="en-US" sz="1200" b="1" dirty="0" smtClean="0"/>
              <a:t>Summary of Changes deployed for this Release</a:t>
            </a:r>
          </a:p>
          <a:p>
            <a:pPr marL="0" indent="0">
              <a:buNone/>
            </a:pPr>
            <a:endParaRPr lang="en-US" sz="1400" b="1"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5" name="Rectangle 4"/>
          <p:cNvSpPr/>
          <p:nvPr/>
        </p:nvSpPr>
        <p:spPr>
          <a:xfrm>
            <a:off x="381000" y="2057400"/>
            <a:ext cx="1524000" cy="914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b="1" dirty="0" smtClean="0">
                <a:solidFill>
                  <a:schemeClr val="bg1"/>
                </a:solidFill>
              </a:rPr>
              <a:t>Development</a:t>
            </a:r>
          </a:p>
          <a:p>
            <a:pPr algn="ctr"/>
            <a:r>
              <a:rPr lang="en-US" sz="1200" b="1" dirty="0" smtClean="0">
                <a:solidFill>
                  <a:schemeClr val="bg1"/>
                </a:solidFill>
              </a:rPr>
              <a:t>Unit Testing</a:t>
            </a:r>
          </a:p>
          <a:p>
            <a:pPr algn="ctr"/>
            <a:r>
              <a:rPr lang="en-US" sz="1200" b="1" dirty="0" smtClean="0">
                <a:solidFill>
                  <a:schemeClr val="bg1"/>
                </a:solidFill>
              </a:rPr>
              <a:t>P-3</a:t>
            </a:r>
          </a:p>
          <a:p>
            <a:pPr algn="ctr"/>
            <a:r>
              <a:rPr lang="en-US" sz="1200" b="1" dirty="0" smtClean="0">
                <a:solidFill>
                  <a:schemeClr val="bg1"/>
                </a:solidFill>
              </a:rPr>
              <a:t>Done - JAN 29</a:t>
            </a:r>
            <a:endParaRPr lang="en-US" sz="1200" b="1" dirty="0">
              <a:solidFill>
                <a:schemeClr val="bg1"/>
              </a:solidFill>
            </a:endParaRPr>
          </a:p>
        </p:txBody>
      </p:sp>
      <p:sp>
        <p:nvSpPr>
          <p:cNvPr id="8" name="Rectangle 7"/>
          <p:cNvSpPr/>
          <p:nvPr/>
        </p:nvSpPr>
        <p:spPr>
          <a:xfrm>
            <a:off x="2514600" y="2057400"/>
            <a:ext cx="1600200" cy="914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b="1" dirty="0" smtClean="0">
                <a:solidFill>
                  <a:schemeClr val="bg1"/>
                </a:solidFill>
              </a:rPr>
              <a:t>PTCH</a:t>
            </a:r>
          </a:p>
          <a:p>
            <a:pPr algn="ctr"/>
            <a:r>
              <a:rPr lang="en-US" sz="1200" b="1" dirty="0" smtClean="0">
                <a:solidFill>
                  <a:schemeClr val="bg1"/>
                </a:solidFill>
              </a:rPr>
              <a:t>Functional Testing</a:t>
            </a:r>
          </a:p>
          <a:p>
            <a:pPr algn="ctr"/>
            <a:r>
              <a:rPr lang="en-US" sz="1200" b="1" dirty="0" smtClean="0">
                <a:solidFill>
                  <a:schemeClr val="bg1"/>
                </a:solidFill>
              </a:rPr>
              <a:t>P-2</a:t>
            </a:r>
          </a:p>
          <a:p>
            <a:pPr algn="ctr"/>
            <a:r>
              <a:rPr lang="en-US" sz="1200" b="1" dirty="0" smtClean="0">
                <a:solidFill>
                  <a:schemeClr val="bg1"/>
                </a:solidFill>
              </a:rPr>
              <a:t>FEB 5</a:t>
            </a:r>
            <a:endParaRPr lang="en-US" sz="1200" b="1" dirty="0">
              <a:solidFill>
                <a:schemeClr val="bg1"/>
              </a:solidFill>
            </a:endParaRPr>
          </a:p>
        </p:txBody>
      </p:sp>
      <p:sp>
        <p:nvSpPr>
          <p:cNvPr id="9" name="Rectangle 8"/>
          <p:cNvSpPr/>
          <p:nvPr/>
        </p:nvSpPr>
        <p:spPr>
          <a:xfrm>
            <a:off x="4724400" y="2057400"/>
            <a:ext cx="1752600" cy="914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b="1" dirty="0" smtClean="0">
                <a:solidFill>
                  <a:schemeClr val="bg1"/>
                </a:solidFill>
              </a:rPr>
              <a:t>TEST</a:t>
            </a:r>
          </a:p>
          <a:p>
            <a:pPr algn="ctr"/>
            <a:r>
              <a:rPr lang="en-US" sz="1200" b="1" dirty="0" smtClean="0">
                <a:solidFill>
                  <a:schemeClr val="bg1"/>
                </a:solidFill>
              </a:rPr>
              <a:t>Interface/Regression</a:t>
            </a:r>
          </a:p>
          <a:p>
            <a:pPr algn="ctr"/>
            <a:r>
              <a:rPr lang="en-US" sz="1200" b="1" dirty="0" smtClean="0">
                <a:solidFill>
                  <a:schemeClr val="bg1"/>
                </a:solidFill>
              </a:rPr>
              <a:t>P-1</a:t>
            </a:r>
          </a:p>
          <a:p>
            <a:pPr algn="ctr"/>
            <a:r>
              <a:rPr lang="en-US" sz="1200" b="1" dirty="0" smtClean="0">
                <a:solidFill>
                  <a:schemeClr val="bg1"/>
                </a:solidFill>
              </a:rPr>
              <a:t> MAR 14</a:t>
            </a:r>
            <a:endParaRPr lang="en-US" sz="1200" b="1" dirty="0">
              <a:solidFill>
                <a:schemeClr val="bg1"/>
              </a:solidFill>
            </a:endParaRPr>
          </a:p>
        </p:txBody>
      </p:sp>
      <p:sp>
        <p:nvSpPr>
          <p:cNvPr id="10" name="Rectangle 9"/>
          <p:cNvSpPr/>
          <p:nvPr/>
        </p:nvSpPr>
        <p:spPr>
          <a:xfrm>
            <a:off x="7086600" y="2057400"/>
            <a:ext cx="1752600" cy="914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b="1" dirty="0" smtClean="0">
                <a:solidFill>
                  <a:schemeClr val="bg1"/>
                </a:solidFill>
              </a:rPr>
              <a:t>PRODUCTION</a:t>
            </a:r>
          </a:p>
          <a:p>
            <a:pPr algn="ctr"/>
            <a:r>
              <a:rPr lang="en-US" sz="1200" b="1" dirty="0" smtClean="0">
                <a:solidFill>
                  <a:schemeClr val="bg1"/>
                </a:solidFill>
              </a:rPr>
              <a:t>Go Live/Stabilization</a:t>
            </a:r>
          </a:p>
          <a:p>
            <a:pPr algn="ctr"/>
            <a:r>
              <a:rPr lang="en-US" sz="1200" b="1" dirty="0">
                <a:solidFill>
                  <a:schemeClr val="bg1"/>
                </a:solidFill>
              </a:rPr>
              <a:t>P</a:t>
            </a:r>
            <a:endParaRPr lang="en-US" sz="1200" b="1" dirty="0" smtClean="0">
              <a:solidFill>
                <a:schemeClr val="bg1"/>
              </a:solidFill>
            </a:endParaRPr>
          </a:p>
          <a:p>
            <a:pPr algn="ctr"/>
            <a:r>
              <a:rPr lang="en-US" sz="1200" b="1" dirty="0" smtClean="0">
                <a:solidFill>
                  <a:schemeClr val="bg1"/>
                </a:solidFill>
              </a:rPr>
              <a:t>APR 22</a:t>
            </a:r>
            <a:endParaRPr lang="en-US" sz="1200" b="1" dirty="0">
              <a:solidFill>
                <a:schemeClr val="bg1"/>
              </a:solidFill>
            </a:endParaRPr>
          </a:p>
        </p:txBody>
      </p:sp>
      <p:sp>
        <p:nvSpPr>
          <p:cNvPr id="11" name="Right Arrow 10"/>
          <p:cNvSpPr/>
          <p:nvPr/>
        </p:nvSpPr>
        <p:spPr>
          <a:xfrm>
            <a:off x="1981200" y="2133600"/>
            <a:ext cx="48920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4191000" y="2133600"/>
            <a:ext cx="48920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6553200" y="2133600"/>
            <a:ext cx="48920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Table 17"/>
          <p:cNvGraphicFramePr>
            <a:graphicFrameLocks noGrp="1"/>
          </p:cNvGraphicFramePr>
          <p:nvPr>
            <p:extLst>
              <p:ext uri="{D42A27DB-BD31-4B8C-83A1-F6EECF244321}">
                <p14:modId xmlns:p14="http://schemas.microsoft.com/office/powerpoint/2010/main" val="995066910"/>
              </p:ext>
            </p:extLst>
          </p:nvPr>
        </p:nvGraphicFramePr>
        <p:xfrm>
          <a:off x="381000" y="3352800"/>
          <a:ext cx="8305800" cy="2577916"/>
        </p:xfrm>
        <a:graphic>
          <a:graphicData uri="http://schemas.openxmlformats.org/drawingml/2006/table">
            <a:tbl>
              <a:tblPr>
                <a:tableStyleId>{5C22544A-7EE6-4342-B048-85BDC9FD1C3A}</a:tableStyleId>
              </a:tblPr>
              <a:tblGrid>
                <a:gridCol w="1677940"/>
                <a:gridCol w="1090660"/>
                <a:gridCol w="1677940"/>
                <a:gridCol w="1090660"/>
                <a:gridCol w="1677940"/>
                <a:gridCol w="1090660"/>
              </a:tblGrid>
              <a:tr h="215660">
                <a:tc>
                  <a:txBody>
                    <a:bodyPr/>
                    <a:lstStyle/>
                    <a:p>
                      <a:pPr algn="l" fontAlgn="b"/>
                      <a:r>
                        <a:rPr lang="en-US" sz="900" b="1" u="none" strike="noStrike" dirty="0">
                          <a:effectLst/>
                          <a:latin typeface="+mn-lt"/>
                        </a:rPr>
                        <a:t>Summary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Backlog Category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Summary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Backlog Category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Summary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Backlog Category</a:t>
                      </a:r>
                      <a:endParaRPr lang="en-US" sz="900" b="1" i="0" u="none" strike="noStrike" dirty="0">
                        <a:solidFill>
                          <a:srgbClr val="000000"/>
                        </a:solidFill>
                        <a:effectLst/>
                        <a:latin typeface="+mn-lt"/>
                      </a:endParaRPr>
                    </a:p>
                  </a:txBody>
                  <a:tcPr marL="7634" marR="7634" marT="7634" marB="0" anchor="b"/>
                </a:tc>
              </a:tr>
              <a:tr h="517585">
                <a:tc>
                  <a:txBody>
                    <a:bodyPr/>
                    <a:lstStyle/>
                    <a:p>
                      <a:pPr algn="l" fontAlgn="ctr"/>
                      <a:r>
                        <a:rPr lang="en-US" sz="900" b="0" i="0" u="none" strike="noStrike" dirty="0" smtClean="0">
                          <a:solidFill>
                            <a:srgbClr val="000000"/>
                          </a:solidFill>
                          <a:effectLst/>
                          <a:latin typeface="+mn-lt"/>
                        </a:rPr>
                        <a:t>Harvard Patch Master Apex Application provides a utility to analyze functional patches being introduced to our environment</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Functional Update</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Oracle GL file created from import of Concur T&amp;E Standard Accounting Extract data dump</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CPATH upgrade application to version 7.3.01.122</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r>
              <a:tr h="517585">
                <a:tc>
                  <a:txBody>
                    <a:bodyPr/>
                    <a:lstStyle/>
                    <a:p>
                      <a:r>
                        <a:rPr lang="fr-FR" sz="900" dirty="0" smtClean="0"/>
                        <a:t>Oracle GL COA List Import  to </a:t>
                      </a:r>
                      <a:r>
                        <a:rPr lang="fr-FR" sz="900" dirty="0" err="1" smtClean="0"/>
                        <a:t>Concur</a:t>
                      </a:r>
                      <a:r>
                        <a:rPr lang="fr-FR" sz="900" dirty="0" smtClean="0"/>
                        <a:t> T&amp;E application</a:t>
                      </a:r>
                      <a:endParaRPr lang="en-US" sz="900" dirty="0"/>
                    </a:p>
                  </a:txBody>
                  <a:tcPr marL="7634" marR="7634" marT="7634"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endParaRPr lang="en-US" sz="900" dirty="0"/>
                    </a:p>
                  </a:txBody>
                  <a:tcPr marL="7634" marR="7634" marT="7634" marB="0" anchor="ctr"/>
                </a:tc>
                <a:tc>
                  <a:txBody>
                    <a:bodyPr/>
                    <a:lstStyle/>
                    <a:p>
                      <a:pPr algn="l" fontAlgn="ctr"/>
                      <a:r>
                        <a:rPr lang="en-US" sz="900" b="0" i="0" u="none" strike="noStrike" dirty="0" smtClean="0">
                          <a:solidFill>
                            <a:srgbClr val="000000"/>
                          </a:solidFill>
                          <a:effectLst/>
                          <a:latin typeface="+mn-lt"/>
                        </a:rPr>
                        <a:t>PeopleSoft Employee Interface to Concur </a:t>
                      </a:r>
                      <a:r>
                        <a:rPr lang="en-US" sz="900" b="0" i="0" u="none" strike="noStrike" smtClean="0">
                          <a:solidFill>
                            <a:srgbClr val="000000"/>
                          </a:solidFill>
                          <a:effectLst/>
                          <a:latin typeface="+mn-lt"/>
                        </a:rPr>
                        <a:t>T&amp;E application</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CPATH Web logic upgrade to 12.1.3. This upgrade will include 12.1.3.0 PSU 12.1.3.0.5 (Patch 21370953) + Patch 22248372 for CVE-2015-4852)</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Application Technology</a:t>
                      </a:r>
                      <a:endParaRPr lang="en-US" sz="900" b="0" i="0" u="none" strike="noStrike" dirty="0">
                        <a:solidFill>
                          <a:srgbClr val="000000"/>
                        </a:solidFill>
                        <a:effectLst/>
                        <a:latin typeface="+mn-lt"/>
                      </a:endParaRPr>
                    </a:p>
                  </a:txBody>
                  <a:tcPr marL="7634" marR="7634" marT="7634" marB="0" anchor="ctr"/>
                </a:tc>
              </a:tr>
              <a:tr h="345057">
                <a:tc>
                  <a:txBody>
                    <a:bodyPr/>
                    <a:lstStyle/>
                    <a:p>
                      <a:pPr algn="l" fontAlgn="ctr"/>
                      <a:r>
                        <a:rPr lang="en-US" sz="900" b="0" i="0" u="none" strike="noStrike" dirty="0" smtClean="0">
                          <a:solidFill>
                            <a:srgbClr val="000000"/>
                          </a:solidFill>
                          <a:effectLst/>
                          <a:latin typeface="+mn-lt"/>
                        </a:rPr>
                        <a:t>Chart of Accounts Validator modification to dynamically insert valid code combos &amp; other small message/display changes</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HUCP CPATH GL transaction load API modification to accommodate upcoming Cost Control module</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endParaRPr lang="nl-NL" sz="900" b="0" i="0" u="none" strike="noStrike" dirty="0" smtClean="0">
                        <a:solidFill>
                          <a:srgbClr val="000000"/>
                        </a:solidFill>
                        <a:effectLst/>
                        <a:latin typeface="+mn-lt"/>
                      </a:endParaRPr>
                    </a:p>
                    <a:p>
                      <a:pPr algn="l" fontAlgn="ctr"/>
                      <a:r>
                        <a:rPr lang="nl-NL" sz="900" b="0" i="0" u="none" strike="noStrike" dirty="0" smtClean="0">
                          <a:solidFill>
                            <a:srgbClr val="000000"/>
                          </a:solidFill>
                          <a:effectLst/>
                          <a:latin typeface="+mn-lt"/>
                        </a:rPr>
                        <a:t>CPATH JDK JAN-16 update - JDK 1.7u79</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Application Technology</a:t>
                      </a:r>
                      <a:endParaRPr lang="en-US" sz="900" b="0" i="0" u="none" strike="noStrike" dirty="0">
                        <a:solidFill>
                          <a:srgbClr val="000000"/>
                        </a:solidFill>
                        <a:effectLst/>
                        <a:latin typeface="+mn-lt"/>
                      </a:endParaRPr>
                    </a:p>
                  </a:txBody>
                  <a:tcPr marL="7634" marR="7634" marT="7634" marB="0" anchor="ctr"/>
                </a:tc>
              </a:tr>
              <a:tr h="345057">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effectLst/>
                        </a:rPr>
                        <a:t>Oracle GL Sponsored Fund Validation Table to Concur T&amp;E</a:t>
                      </a:r>
                      <a:endParaRPr lang="pt-BR" sz="900" b="0" i="0" u="none" strike="noStrike" dirty="0" smtClean="0">
                        <a:solidFill>
                          <a:srgbClr val="000000"/>
                        </a:solidFill>
                        <a:effectLst/>
                        <a:latin typeface="+mn-lt"/>
                      </a:endParaRPr>
                    </a:p>
                    <a:p>
                      <a:pPr algn="l" fontAlgn="ct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Vendor Request form Enhancements including needs for Foreign Vendor Glacier process</a:t>
                      </a:r>
                      <a:endParaRPr lang="pt-BR"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Functional Update</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JDK updates JAN-16 - JDK 1.7.0_95  for EBS Patch 22187044</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Application Technology</a:t>
                      </a:r>
                      <a:endParaRPr lang="en-US" sz="900" b="0" i="0" u="none" strike="noStrike" dirty="0">
                        <a:solidFill>
                          <a:srgbClr val="000000"/>
                        </a:solidFill>
                        <a:effectLst/>
                        <a:latin typeface="+mn-lt"/>
                      </a:endParaRPr>
                    </a:p>
                  </a:txBody>
                  <a:tcPr marL="7634" marR="7634" marT="7634" marB="0" anchor="ctr"/>
                </a:tc>
              </a:tr>
            </a:tbl>
          </a:graphicData>
        </a:graphic>
      </p:graphicFrame>
    </p:spTree>
    <p:extLst>
      <p:ext uri="{BB962C8B-B14F-4D97-AF65-F5344CB8AC3E}">
        <p14:creationId xmlns:p14="http://schemas.microsoft.com/office/powerpoint/2010/main" val="3437934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smtClean="0"/>
              <a:t>FINDINI 4.0.9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2</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200" b="1" dirty="0" smtClean="0"/>
              <a:t>Summary of Changes deployed for this Release continued</a:t>
            </a:r>
          </a:p>
          <a:p>
            <a:pPr marL="0" indent="0">
              <a:buNone/>
            </a:pPr>
            <a:endParaRPr lang="en-US" sz="1400" b="1"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graphicFrame>
        <p:nvGraphicFramePr>
          <p:cNvPr id="18" name="Table 17"/>
          <p:cNvGraphicFramePr>
            <a:graphicFrameLocks noGrp="1"/>
          </p:cNvGraphicFramePr>
          <p:nvPr>
            <p:extLst>
              <p:ext uri="{D42A27DB-BD31-4B8C-83A1-F6EECF244321}">
                <p14:modId xmlns:p14="http://schemas.microsoft.com/office/powerpoint/2010/main" val="158468338"/>
              </p:ext>
            </p:extLst>
          </p:nvPr>
        </p:nvGraphicFramePr>
        <p:xfrm>
          <a:off x="381000" y="914400"/>
          <a:ext cx="8305800" cy="2440756"/>
        </p:xfrm>
        <a:graphic>
          <a:graphicData uri="http://schemas.openxmlformats.org/drawingml/2006/table">
            <a:tbl>
              <a:tblPr>
                <a:tableStyleId>{5C22544A-7EE6-4342-B048-85BDC9FD1C3A}</a:tableStyleId>
              </a:tblPr>
              <a:tblGrid>
                <a:gridCol w="1677940"/>
                <a:gridCol w="1090660"/>
                <a:gridCol w="1677940"/>
                <a:gridCol w="1090660"/>
                <a:gridCol w="1677940"/>
                <a:gridCol w="1090660"/>
              </a:tblGrid>
              <a:tr h="215660">
                <a:tc>
                  <a:txBody>
                    <a:bodyPr/>
                    <a:lstStyle/>
                    <a:p>
                      <a:pPr algn="l" fontAlgn="b"/>
                      <a:r>
                        <a:rPr lang="en-US" sz="900" b="1" u="none" strike="noStrike" dirty="0">
                          <a:effectLst/>
                          <a:latin typeface="+mn-lt"/>
                        </a:rPr>
                        <a:t>Summary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Backlog Category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Summary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Backlog Category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Summary</a:t>
                      </a:r>
                      <a:endParaRPr lang="en-US" sz="900" b="1" i="0" u="none" strike="noStrike" dirty="0">
                        <a:solidFill>
                          <a:srgbClr val="000000"/>
                        </a:solidFill>
                        <a:effectLst/>
                        <a:latin typeface="+mn-lt"/>
                      </a:endParaRPr>
                    </a:p>
                  </a:txBody>
                  <a:tcPr marL="7634" marR="7634" marT="7634" marB="0" anchor="b"/>
                </a:tc>
                <a:tc>
                  <a:txBody>
                    <a:bodyPr/>
                    <a:lstStyle/>
                    <a:p>
                      <a:pPr algn="l" fontAlgn="b"/>
                      <a:r>
                        <a:rPr lang="en-US" sz="900" b="1" u="none" strike="noStrike" dirty="0">
                          <a:effectLst/>
                          <a:latin typeface="+mn-lt"/>
                        </a:rPr>
                        <a:t>Backlog Category</a:t>
                      </a:r>
                      <a:endParaRPr lang="en-US" sz="900" b="1" i="0" u="none" strike="noStrike" dirty="0">
                        <a:solidFill>
                          <a:srgbClr val="000000"/>
                        </a:solidFill>
                        <a:effectLst/>
                        <a:latin typeface="+mn-lt"/>
                      </a:endParaRPr>
                    </a:p>
                  </a:txBody>
                  <a:tcPr marL="7634" marR="7634" marT="7634" marB="0" anchor="b"/>
                </a:tc>
              </a:tr>
              <a:tr h="517585">
                <a:tc>
                  <a:txBody>
                    <a:bodyPr/>
                    <a:lstStyle/>
                    <a:p>
                      <a:pPr algn="l" fontAlgn="ctr"/>
                      <a:r>
                        <a:rPr lang="en-US" sz="900" b="0" i="0" u="none" strike="noStrike" dirty="0" smtClean="0">
                          <a:solidFill>
                            <a:srgbClr val="000000"/>
                          </a:solidFill>
                          <a:effectLst/>
                          <a:latin typeface="+mn-lt"/>
                        </a:rPr>
                        <a:t>JRE </a:t>
                      </a:r>
                      <a:r>
                        <a:rPr lang="en-US" sz="900" b="0" i="0" u="none" strike="noStrike" smtClean="0">
                          <a:solidFill>
                            <a:srgbClr val="000000"/>
                          </a:solidFill>
                          <a:effectLst/>
                          <a:latin typeface="+mn-lt"/>
                        </a:rPr>
                        <a:t>update FEB-16  </a:t>
                      </a:r>
                      <a:r>
                        <a:rPr lang="en-US" sz="900" b="0" i="0" u="none" strike="noStrike" dirty="0" smtClean="0">
                          <a:solidFill>
                            <a:srgbClr val="000000"/>
                          </a:solidFill>
                          <a:effectLst/>
                          <a:latin typeface="+mn-lt"/>
                        </a:rPr>
                        <a:t>- </a:t>
                      </a:r>
                      <a:r>
                        <a:rPr lang="en-US" sz="900" b="0" i="0" u="none" strike="noStrike" smtClean="0">
                          <a:solidFill>
                            <a:srgbClr val="000000"/>
                          </a:solidFill>
                          <a:effectLst/>
                          <a:latin typeface="+mn-lt"/>
                        </a:rPr>
                        <a:t>JRE 1.8.0_74 </a:t>
                      </a:r>
                      <a:r>
                        <a:rPr lang="en-US" sz="900" b="0" i="0" u="none" strike="noStrike" dirty="0" smtClean="0">
                          <a:solidFill>
                            <a:srgbClr val="000000"/>
                          </a:solidFill>
                          <a:effectLst/>
                          <a:latin typeface="+mn-lt"/>
                        </a:rPr>
                        <a:t>for EBS </a:t>
                      </a:r>
                      <a:r>
                        <a:rPr lang="en-US" sz="900" b="0" i="0" u="none" strike="noStrike" smtClean="0">
                          <a:solidFill>
                            <a:srgbClr val="000000"/>
                          </a:solidFill>
                          <a:effectLst/>
                          <a:latin typeface="+mn-lt"/>
                        </a:rPr>
                        <a:t>Patch 22634009</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Application Technology</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CPATH Oracle database JAN-16 PSU patch 21948354</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Database Technology</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OS 1-2016 Server Patching for EBS including Veritas-5.1SP1RP4</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Server Technology</a:t>
                      </a:r>
                    </a:p>
                    <a:p>
                      <a:pPr algn="l" fontAlgn="ctr"/>
                      <a:endParaRPr lang="en-US" sz="900" b="0" i="0" u="none" strike="noStrike" dirty="0">
                        <a:solidFill>
                          <a:srgbClr val="000000"/>
                        </a:solidFill>
                        <a:effectLst/>
                        <a:latin typeface="+mn-lt"/>
                      </a:endParaRPr>
                    </a:p>
                  </a:txBody>
                  <a:tcPr marL="7634" marR="7634" marT="7634" marB="0" anchor="ctr"/>
                </a:tc>
              </a:tr>
              <a:tr h="517585">
                <a:tc>
                  <a:txBody>
                    <a:bodyPr/>
                    <a:lstStyle/>
                    <a:p>
                      <a:r>
                        <a:rPr lang="en-US" sz="900" dirty="0" smtClean="0"/>
                        <a:t>ATG CPU updates JAN-16 for EBS Patch 22133441</a:t>
                      </a:r>
                      <a:endParaRPr lang="en-US" sz="900" dirty="0"/>
                    </a:p>
                  </a:txBody>
                  <a:tcPr marL="7634" marR="7634" marT="7634" marB="0" anchor="ctr"/>
                </a:tc>
                <a:tc>
                  <a:txBody>
                    <a:bodyPr/>
                    <a:lstStyle/>
                    <a:p>
                      <a:r>
                        <a:rPr lang="en-US" sz="900" dirty="0" smtClean="0"/>
                        <a:t>Application Technology</a:t>
                      </a:r>
                      <a:endParaRPr lang="en-US" sz="900" dirty="0"/>
                    </a:p>
                  </a:txBody>
                  <a:tcPr marL="7634" marR="7634" marT="7634" marB="0" anchor="ctr"/>
                </a:tc>
                <a:tc>
                  <a:txBody>
                    <a:bodyPr/>
                    <a:lstStyle/>
                    <a:p>
                      <a:pPr algn="l" fontAlgn="ctr"/>
                      <a:r>
                        <a:rPr lang="en-US" sz="900" b="0" i="0" u="none" strike="noStrike" dirty="0" smtClean="0">
                          <a:solidFill>
                            <a:srgbClr val="000000"/>
                          </a:solidFill>
                          <a:effectLst/>
                          <a:latin typeface="+mn-lt"/>
                        </a:rPr>
                        <a:t>Replication DB upgrade 12.1.0.1 to 12.1.0.2</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Database Technology</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OS Server JAN-16 JDK 1.7.0_95 Maintenance Update for EBS </a:t>
                      </a: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Server Technology</a:t>
                      </a:r>
                      <a:endParaRPr lang="en-US" sz="900" b="0" i="0" u="none" strike="noStrike" dirty="0">
                        <a:solidFill>
                          <a:srgbClr val="000000"/>
                        </a:solidFill>
                        <a:effectLst/>
                        <a:latin typeface="+mn-lt"/>
                      </a:endParaRPr>
                    </a:p>
                  </a:txBody>
                  <a:tcPr marL="7634" marR="7634" marT="7634" marB="0" anchor="ctr"/>
                </a:tc>
              </a:tr>
              <a:tr h="345057">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Concur Implementation: REP / Golden Gate Environment for new schema</a:t>
                      </a: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dirty="0" smtClean="0"/>
                        <a:t>Application Technology</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CPATH JAN-16 WebLogic 12.1.3 patch 21983457</a:t>
                      </a:r>
                    </a:p>
                    <a:p>
                      <a:pPr algn="l" fontAlgn="ctr"/>
                      <a:endParaRPr lang="en-US" sz="900" b="0" i="0" u="none" strike="sngStrike" baseline="0"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Application Technology</a:t>
                      </a:r>
                      <a:endParaRPr lang="en-US" sz="900" b="0" i="0" u="none" strike="noStrike" dirty="0" smtClean="0">
                        <a:solidFill>
                          <a:srgbClr val="000000"/>
                        </a:solidFill>
                        <a:effectLst/>
                        <a:latin typeface="+mn-lt"/>
                      </a:endParaRP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r>
                        <a:rPr lang="en-US" sz="900" b="0" i="0" u="none" strike="noStrike" dirty="0" smtClean="0">
                          <a:solidFill>
                            <a:srgbClr val="000000"/>
                          </a:solidFill>
                          <a:effectLst/>
                          <a:latin typeface="+mn-lt"/>
                        </a:rPr>
                        <a:t>Apply Oracle Solaris 10 Update 11 (Oracle Solaris 10 1/13 s10s_u11wos_24a)</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Server Technology</a:t>
                      </a:r>
                    </a:p>
                    <a:p>
                      <a:pPr algn="l" fontAlgn="ctr"/>
                      <a:endParaRPr lang="en-US" sz="900" b="0" i="0" u="none" strike="noStrike" dirty="0">
                        <a:solidFill>
                          <a:srgbClr val="000000"/>
                        </a:solidFill>
                        <a:effectLst/>
                        <a:latin typeface="+mn-lt"/>
                      </a:endParaRPr>
                    </a:p>
                  </a:txBody>
                  <a:tcPr marL="7634" marR="7634" marT="7634" marB="0" anchor="ctr"/>
                </a:tc>
              </a:tr>
              <a:tr h="345057">
                <a:tc>
                  <a:txBody>
                    <a:bodyPr/>
                    <a:lstStyle/>
                    <a:p>
                      <a:pPr algn="l" fontAlgn="ctr"/>
                      <a:r>
                        <a:rPr lang="en-US" sz="900" b="0" i="0" u="none" strike="noStrike" dirty="0" smtClean="0">
                          <a:solidFill>
                            <a:srgbClr val="000000"/>
                          </a:solidFill>
                          <a:effectLst/>
                          <a:latin typeface="+mn-lt"/>
                        </a:rPr>
                        <a:t>JDK JAN-16 update for standalone 10gAS to Java 1.6.0_111 Patch 22187051</a:t>
                      </a: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sz="900" dirty="0" smtClean="0"/>
                    </a:p>
                    <a:p>
                      <a:pPr marL="0" marR="0" indent="0" algn="l" defTabSz="914400" rtl="0" eaLnBrk="1" fontAlgn="ctr" latinLnBrk="0" hangingPunct="1">
                        <a:lnSpc>
                          <a:spcPct val="100000"/>
                        </a:lnSpc>
                        <a:spcBef>
                          <a:spcPts val="0"/>
                        </a:spcBef>
                        <a:spcAft>
                          <a:spcPts val="0"/>
                        </a:spcAft>
                        <a:buClrTx/>
                        <a:buSzTx/>
                        <a:buFontTx/>
                        <a:buNone/>
                        <a:tabLst/>
                        <a:defRPr/>
                      </a:pPr>
                      <a:r>
                        <a:rPr lang="en-US" sz="900" dirty="0" smtClean="0"/>
                        <a:t>Application Technology</a:t>
                      </a:r>
                      <a:endParaRPr lang="en-US" sz="900" b="0" i="0" u="none" strike="noStrike" dirty="0" smtClean="0">
                        <a:solidFill>
                          <a:srgbClr val="000000"/>
                        </a:solidFill>
                        <a:effectLst/>
                        <a:latin typeface="+mn-lt"/>
                      </a:endParaRPr>
                    </a:p>
                    <a:p>
                      <a:pPr algn="l" fontAlgn="ct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Replication Database JAN-16 PSU Patch 22191659 (Combo OJVM PSU)</a:t>
                      </a:r>
                      <a:endParaRPr lang="pt-BR" sz="900" b="0" i="0" u="none" strike="noStrike" dirty="0" smtClean="0">
                        <a:solidFill>
                          <a:srgbClr val="000000"/>
                        </a:solidFill>
                        <a:effectLst/>
                        <a:latin typeface="+mn-lt"/>
                      </a:endParaRPr>
                    </a:p>
                    <a:p>
                      <a:pPr algn="l" fontAlgn="ctr"/>
                      <a:endParaRPr lang="pt-BR"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b="0" i="0" u="none" strike="noStrike" smtClean="0">
                          <a:solidFill>
                            <a:srgbClr val="000000"/>
                          </a:solidFill>
                          <a:effectLst/>
                          <a:latin typeface="+mn-lt"/>
                        </a:rPr>
                        <a:t>Database Technology</a:t>
                      </a:r>
                    </a:p>
                    <a:p>
                      <a:pPr marL="0" marR="0" indent="0" algn="l" defTabSz="914400" rtl="0" eaLnBrk="1" fontAlgn="ctr"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p>
                      <a:pPr algn="l" fontAlgn="ctr"/>
                      <a:endParaRPr lang="en-US" sz="900" b="0" i="0" u="none" strike="noStrike" dirty="0">
                        <a:solidFill>
                          <a:srgbClr val="000000"/>
                        </a:solidFill>
                        <a:effectLst/>
                        <a:latin typeface="+mn-lt"/>
                      </a:endParaRPr>
                    </a:p>
                  </a:txBody>
                  <a:tcPr marL="7634" marR="7634" marT="7634" marB="0" anchor="ctr"/>
                </a:tc>
                <a:tc>
                  <a:txBody>
                    <a:bodyPr/>
                    <a:lstStyle/>
                    <a:p>
                      <a:pPr algn="l" fontAlgn="ctr"/>
                      <a:endParaRPr lang="en-US" sz="900" b="0" i="0" u="none" strike="noStrike" dirty="0">
                        <a:solidFill>
                          <a:srgbClr val="000000"/>
                        </a:solidFill>
                        <a:effectLst/>
                        <a:latin typeface="+mn-lt"/>
                      </a:endParaRPr>
                    </a:p>
                  </a:txBody>
                  <a:tcPr marL="7634" marR="7634" marT="7634"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p>
                      <a:pPr algn="l" fontAlgn="ctr"/>
                      <a:endParaRPr lang="en-US" sz="900" b="0" i="0" u="none" strike="noStrike" dirty="0">
                        <a:solidFill>
                          <a:srgbClr val="000000"/>
                        </a:solidFill>
                        <a:effectLst/>
                        <a:latin typeface="+mn-lt"/>
                      </a:endParaRPr>
                    </a:p>
                  </a:txBody>
                  <a:tcPr marL="7634" marR="7634" marT="7634" marB="0" anchor="ctr"/>
                </a:tc>
              </a:tr>
            </a:tbl>
          </a:graphicData>
        </a:graphic>
      </p:graphicFrame>
    </p:spTree>
    <p:extLst>
      <p:ext uri="{BB962C8B-B14F-4D97-AF65-F5344CB8AC3E}">
        <p14:creationId xmlns:p14="http://schemas.microsoft.com/office/powerpoint/2010/main" val="282739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sing Thank you Slide">
  <a:themeElements>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IDE TWO">
  <a:themeElements>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SLIDE TW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TW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
  <a:themeElements>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Slide">
  <a:themeElements>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Closing Thank you Slide">
  <a:themeElements>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CCR_Theme1</Template>
  <TotalTime>7694</TotalTime>
  <Words>383</Words>
  <Application>Microsoft Office PowerPoint</Application>
  <PresentationFormat>On-screen Show (4:3)</PresentationFormat>
  <Paragraphs>118</Paragraphs>
  <Slides>2</Slides>
  <Notes>0</Notes>
  <HiddenSlides>0</HiddenSlides>
  <MMClips>0</MMClips>
  <ScaleCrop>false</ScaleCrop>
  <HeadingPairs>
    <vt:vector size="4" baseType="variant">
      <vt:variant>
        <vt:lpstr>Theme</vt:lpstr>
      </vt:variant>
      <vt:variant>
        <vt:i4>6</vt:i4>
      </vt:variant>
      <vt:variant>
        <vt:lpstr>Slide Titles</vt:lpstr>
      </vt:variant>
      <vt:variant>
        <vt:i4>2</vt:i4>
      </vt:variant>
    </vt:vector>
  </HeadingPairs>
  <TitlesOfParts>
    <vt:vector size="8" baseType="lpstr">
      <vt:lpstr>CCR_Theme1</vt:lpstr>
      <vt:lpstr>Closing Thank you Slide</vt:lpstr>
      <vt:lpstr>SLIDE TWO</vt:lpstr>
      <vt:lpstr>3_Slide</vt:lpstr>
      <vt:lpstr>Blank Slide</vt:lpstr>
      <vt:lpstr>1_Closing Thank you Slide</vt:lpstr>
      <vt:lpstr>FINDINI 4.0.9 Release Summary</vt:lpstr>
      <vt:lpstr>FINDINI 4.0.9 Release Summary</vt:lpstr>
    </vt:vector>
  </TitlesOfParts>
  <Company>Harvard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R12 Implementation Kick-Off Meeting</dc:title>
  <dc:creator>Dharmendra Khanna</dc:creator>
  <cp:lastModifiedBy>Rocco, Christopher</cp:lastModifiedBy>
  <cp:revision>1376</cp:revision>
  <cp:lastPrinted>2015-04-30T18:19:38Z</cp:lastPrinted>
  <dcterms:created xsi:type="dcterms:W3CDTF">2011-05-03T12:51:32Z</dcterms:created>
  <dcterms:modified xsi:type="dcterms:W3CDTF">2016-03-15T02:14:55Z</dcterms:modified>
</cp:coreProperties>
</file>