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  <p:sldMasterId id="2147483686" r:id="rId3"/>
    <p:sldMasterId id="2147483698" r:id="rId4"/>
    <p:sldMasterId id="2147483710" r:id="rId5"/>
    <p:sldMasterId id="2147483722" r:id="rId6"/>
  </p:sldMasterIdLst>
  <p:notesMasterIdLst>
    <p:notesMasterId r:id="rId10"/>
  </p:notesMasterIdLst>
  <p:sldIdLst>
    <p:sldId id="319" r:id="rId7"/>
    <p:sldId id="320" r:id="rId8"/>
    <p:sldId id="32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'Brien, Mary" initials="MO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8440" autoAdjust="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68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/>
          <a:lstStyle>
            <a:lvl1pPr algn="r">
              <a:defRPr sz="1200"/>
            </a:lvl1pPr>
          </a:lstStyle>
          <a:p>
            <a:fld id="{D5BAD6A4-9C95-4288-AF3B-99792FFFEB81}" type="datetimeFigureOut">
              <a:rPr lang="en-US" smtClean="0"/>
              <a:pPr/>
              <a:t>9/1/2016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8" tIns="46145" rIns="92288" bIns="461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2288" tIns="46145" rIns="92288" bIns="4614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288" tIns="46145" rIns="92288" bIns="46145" rtlCol="0" anchor="b"/>
          <a:lstStyle>
            <a:lvl1pPr algn="r">
              <a:defRPr sz="1200"/>
            </a:lvl1pPr>
          </a:lstStyle>
          <a:p>
            <a:fld id="{95ABD9CC-D010-4A03-92B3-69E05947D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2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647700"/>
            <a:ext cx="201295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and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4" name="Group 4"/>
          <p:cNvGraphicFramePr>
            <a:graphicFrameLocks/>
          </p:cNvGraphicFramePr>
          <p:nvPr/>
        </p:nvGraphicFramePr>
        <p:xfrm>
          <a:off x="474663" y="5334000"/>
          <a:ext cx="8288337" cy="663575"/>
        </p:xfrm>
        <a:graphic>
          <a:graphicData uri="http://schemas.openxmlformats.org/drawingml/2006/table">
            <a:tbl>
              <a:tblPr/>
              <a:tblGrid>
                <a:gridCol w="8288337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4E728-DD70-4ABF-AC05-729CA31F5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4AC43-B2FD-48ED-8FEF-175F8B90BB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BBF2C-9CF4-44AB-A155-2912363919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A0C9A-3D2F-428B-B972-503639F53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85414-0672-46E2-8C4A-C17C569D5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with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4" name="Group 4"/>
          <p:cNvGraphicFramePr>
            <a:graphicFrameLocks/>
          </p:cNvGraphicFramePr>
          <p:nvPr/>
        </p:nvGraphicFramePr>
        <p:xfrm>
          <a:off x="474663" y="5334000"/>
          <a:ext cx="8288337" cy="663575"/>
        </p:xfrm>
        <a:graphic>
          <a:graphicData uri="http://schemas.openxmlformats.org/drawingml/2006/table">
            <a:tbl>
              <a:tblPr/>
              <a:tblGrid>
                <a:gridCol w="8288337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1"/>
            <a:ext cx="39624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1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B0E8-DF2C-46C3-BA7F-86A223A9DD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A1A87-D530-4659-B97C-1DA75FC52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0F2BA-5147-4DBC-836F-C64E57D027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E89DB-1820-4A09-896C-8B9E7FF9EA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C738E-2A86-40B0-9737-96DE9407D6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9EBAC-D6CE-48BE-B1C9-4C221EAC01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685800"/>
            <a:ext cx="178435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5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476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0384D-5028-46EB-837D-55BF87D5E4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94843-7390-4E37-9907-A00D28135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C0E0A-1BB6-4683-BEBA-D57DBC346B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9724E-6220-4046-BD01-045B940EF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88488-312F-4D87-A510-7CDFD30859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11F1E-B71E-4881-ADA1-586327B055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1914-6480-4819-8985-A2A50CFB57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ED0CC-402B-429D-A390-AE23B0BE79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13927-0511-4448-9F7F-075336A04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152C1-4046-4B5E-B953-7471374AF8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s and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44485-8F62-4E91-AB6B-1C7EEEFD0A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7FF49-B741-4C40-84A2-DDC7C6A3A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8E4AF-D801-4810-B41D-DDADAB4008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523EB-C203-4D84-A1D4-A7FAC194C4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1B74B-A65C-43FF-91FE-5A984CC674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19135-97A4-4396-AF8F-76B0AC85BD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A5CB3-B2E2-460D-A45A-1D5558EF8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5100E-C401-4057-9935-7091EE6473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1ECF9-0569-450E-8218-BEAE090C87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B211D-2150-4CEB-8E66-3DC5CC746D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AF0AF-BA6F-4978-8726-828BC32377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s and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50">
                <a:solidFill>
                  <a:schemeClr val="tx1"/>
                </a:solidFill>
                <a:cs typeface="+mn-cs"/>
              </a:defRPr>
            </a:lvl1pPr>
          </a:lstStyle>
          <a:p>
            <a:fld id="{88CC7191-16DC-43F3-A258-11E9D51338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305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  <p:pic>
        <p:nvPicPr>
          <p:cNvPr id="1030" name="Picture 5" descr="FAD_logo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078663" y="6096000"/>
            <a:ext cx="18367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darkergradi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Thank you.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dientbitma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+mn-cs"/>
              </a:defRPr>
            </a:lvl1pPr>
          </a:lstStyle>
          <a:p>
            <a:pPr>
              <a:defRPr/>
            </a:pPr>
            <a:fld id="{A047099D-2B3E-4C0D-8909-5C404BF2CB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307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radientbitma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+mn-cs"/>
              </a:defRPr>
            </a:lvl1pPr>
          </a:lstStyle>
          <a:p>
            <a:pPr>
              <a:defRPr/>
            </a:pPr>
            <a:fld id="{BF9413A4-73D8-4057-A2BC-F6D2E4775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0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410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34" r:id="rId12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Arial" charset="0"/>
              </a:defRPr>
            </a:lvl1pPr>
          </a:lstStyle>
          <a:p>
            <a:pPr>
              <a:defRPr/>
            </a:pPr>
            <a:fld id="{D58B16B4-DC1A-4ACD-9422-6CCDF1C4C9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35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arkergradi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Thank you.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345"/>
            <a:ext cx="8305800" cy="318655"/>
          </a:xfrm>
        </p:spPr>
        <p:txBody>
          <a:bodyPr/>
          <a:lstStyle/>
          <a:p>
            <a:r>
              <a:rPr lang="en-US" sz="1800" dirty="0" smtClean="0"/>
              <a:t>FINDINI 4.0.10 Release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smtClean="0"/>
              <a:t>Objective:</a:t>
            </a:r>
          </a:p>
          <a:p>
            <a:pPr marL="0" indent="0">
              <a:buNone/>
            </a:pPr>
            <a:r>
              <a:rPr lang="en-US" sz="1200" dirty="0"/>
              <a:t>This release will focus on getting the EBS environment 12.1.3 ready for Windows 10 and </a:t>
            </a:r>
            <a:r>
              <a:rPr lang="en-US" sz="1200" dirty="0" err="1" smtClean="0"/>
              <a:t>MicroSoft</a:t>
            </a:r>
            <a:r>
              <a:rPr lang="en-US" sz="1200" dirty="0" smtClean="0"/>
              <a:t> Office </a:t>
            </a:r>
            <a:r>
              <a:rPr lang="en-US" sz="1200" dirty="0"/>
              <a:t>2016, </a:t>
            </a:r>
            <a:r>
              <a:rPr lang="en-US" sz="1200" dirty="0" smtClean="0"/>
              <a:t>and upgrading our Golden </a:t>
            </a:r>
            <a:r>
              <a:rPr lang="en-US" sz="1200" dirty="0"/>
              <a:t>Gate Replication software to version 12.2.0.1. This release will also include Oracle's July Compliance Security updates for </a:t>
            </a:r>
            <a:r>
              <a:rPr lang="en-US" sz="1200" dirty="0" smtClean="0"/>
              <a:t>the standard </a:t>
            </a:r>
            <a:r>
              <a:rPr lang="en-US" sz="1200" dirty="0"/>
              <a:t>software and database patching needed to keep the EBS, CPATH, &amp; OBI Replication systems up to date with many industry </a:t>
            </a:r>
            <a:r>
              <a:rPr lang="en-US" sz="1200" dirty="0" smtClean="0"/>
              <a:t>security </a:t>
            </a:r>
            <a:r>
              <a:rPr lang="en-US" sz="1200" dirty="0"/>
              <a:t>regulations and requirements. These will include updates for PSU, CPU, JDK, JRE, &amp; Solaris Operating System patching. We </a:t>
            </a:r>
            <a:r>
              <a:rPr lang="en-US" sz="1200" dirty="0" smtClean="0"/>
              <a:t>are </a:t>
            </a:r>
            <a:r>
              <a:rPr lang="en-US" sz="1200" dirty="0"/>
              <a:t>also addressing a few additional bug fixes and system enhancements </a:t>
            </a:r>
            <a:r>
              <a:rPr lang="en-US" sz="1200" dirty="0" smtClean="0"/>
              <a:t>from our </a:t>
            </a:r>
            <a:r>
              <a:rPr lang="en-US" sz="1200" dirty="0"/>
              <a:t>current Product </a:t>
            </a:r>
            <a:r>
              <a:rPr lang="en-US" sz="1200" dirty="0" smtClean="0"/>
              <a:t>Backlog.</a:t>
            </a:r>
            <a:r>
              <a:rPr lang="en-US" sz="1000" dirty="0" smtClean="0"/>
              <a:t> </a:t>
            </a:r>
          </a:p>
          <a:p>
            <a:pPr marL="0" indent="0">
              <a:buNone/>
            </a:pPr>
            <a:r>
              <a:rPr lang="en-US" sz="1200" dirty="0" smtClean="0"/>
              <a:t>As </a:t>
            </a:r>
            <a:r>
              <a:rPr lang="en-US" sz="1200" dirty="0"/>
              <a:t>we have written to you in past publications and other communications, the </a:t>
            </a:r>
            <a:r>
              <a:rPr lang="en-US" sz="1200" dirty="0" smtClean="0"/>
              <a:t>HUIT Oracle </a:t>
            </a:r>
            <a:r>
              <a:rPr lang="en-US" sz="1200" dirty="0"/>
              <a:t>Financials team has been working on the </a:t>
            </a:r>
            <a:r>
              <a:rPr lang="en-US" sz="1200" dirty="0" smtClean="0"/>
              <a:t>Oracle </a:t>
            </a:r>
            <a:r>
              <a:rPr lang="en-US" sz="1200" dirty="0"/>
              <a:t>Financial Platform Improvement (OFPI) </a:t>
            </a:r>
            <a:r>
              <a:rPr lang="en-US" sz="1200" dirty="0" smtClean="0"/>
              <a:t>project. This </a:t>
            </a:r>
            <a:r>
              <a:rPr lang="en-US" sz="1200" dirty="0"/>
              <a:t>phased project is helping us prepare and execute HUIT and the </a:t>
            </a:r>
            <a:r>
              <a:rPr lang="en-US" sz="1200" dirty="0" smtClean="0"/>
              <a:t>University to </a:t>
            </a:r>
            <a:r>
              <a:rPr lang="en-US" sz="1200" dirty="0"/>
              <a:t>meet the goals of moving towards virtual servers on cloud based technologies for our Oracle Financial software. Some of the </a:t>
            </a:r>
            <a:r>
              <a:rPr lang="en-US" sz="1200" dirty="0" smtClean="0"/>
              <a:t>benefits we </a:t>
            </a:r>
            <a:r>
              <a:rPr lang="en-US" sz="1200" dirty="0"/>
              <a:t>will gain will be cost savings to support and run our financial systems, stronger business continuity and disaster recovery, </a:t>
            </a:r>
            <a:r>
              <a:rPr lang="en-US" sz="1200" dirty="0" smtClean="0"/>
              <a:t>and enhanced </a:t>
            </a:r>
            <a:r>
              <a:rPr lang="en-US" sz="1200" dirty="0"/>
              <a:t>performance and reliability as we move off of our current aging hardware. Our outdated server technologies that several </a:t>
            </a:r>
            <a:r>
              <a:rPr lang="en-US" sz="1200" dirty="0" smtClean="0"/>
              <a:t>of our </a:t>
            </a:r>
            <a:r>
              <a:rPr lang="en-US" sz="1200" dirty="0"/>
              <a:t>custom applications, such as PCARD and Web Reimbursement function on, are expiring very soon. The current language that </a:t>
            </a:r>
            <a:r>
              <a:rPr lang="en-US" sz="1200" dirty="0" smtClean="0"/>
              <a:t>these functions </a:t>
            </a:r>
            <a:r>
              <a:rPr lang="en-US" sz="1200" dirty="0"/>
              <a:t>are written in is also no longer viable or supportable. As part of 4.0.10, HUIT has been in the process of rewriting and testing </a:t>
            </a:r>
            <a:r>
              <a:rPr lang="en-US" sz="1200" dirty="0" smtClean="0"/>
              <a:t>these functions </a:t>
            </a:r>
            <a:r>
              <a:rPr lang="en-US" sz="1200" dirty="0"/>
              <a:t>to accommodate these needed changes in a supportable language (APEX) that would result in the least amount of </a:t>
            </a:r>
            <a:r>
              <a:rPr lang="en-US" sz="1200" dirty="0" smtClean="0"/>
              <a:t>invasive changes </a:t>
            </a:r>
            <a:r>
              <a:rPr lang="en-US" sz="1200" dirty="0"/>
              <a:t>to the end users. PCARD users will see these changes completed in this October 2016 FINDINI release. This is a </a:t>
            </a:r>
            <a:r>
              <a:rPr lang="en-US" sz="1200" dirty="0" smtClean="0"/>
              <a:t>significant </a:t>
            </a:r>
            <a:r>
              <a:rPr lang="en-US" sz="1200" dirty="0"/>
              <a:t>step </a:t>
            </a:r>
            <a:r>
              <a:rPr lang="en-US" sz="1200" dirty="0" smtClean="0"/>
              <a:t>to </a:t>
            </a:r>
            <a:r>
              <a:rPr lang="en-US" sz="1200" dirty="0"/>
              <a:t>allowing us to move closer to having these custom applications run on our future cloud based virtual servers that we will deliver under the </a:t>
            </a:r>
            <a:r>
              <a:rPr lang="en-US" sz="1200" dirty="0" smtClean="0"/>
              <a:t>OFPI </a:t>
            </a:r>
            <a:r>
              <a:rPr lang="en-US" sz="1200" dirty="0"/>
              <a:t>Project in the Spring of 2017</a:t>
            </a:r>
            <a:r>
              <a:rPr lang="en-US" sz="1200" dirty="0" smtClean="0"/>
              <a:t>.</a:t>
            </a:r>
            <a:endParaRPr lang="en-US" sz="1400" b="1" dirty="0" smtClean="0"/>
          </a:p>
          <a:p>
            <a:pPr marL="0" indent="0">
              <a:buNone/>
            </a:pPr>
            <a:r>
              <a:rPr lang="en-US" sz="1400" b="1" dirty="0" smtClean="0"/>
              <a:t>Release </a:t>
            </a:r>
            <a:r>
              <a:rPr lang="en-US" sz="1400" b="1" dirty="0"/>
              <a:t>Cycle &amp; Milestones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4800600"/>
            <a:ext cx="15240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Development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Unit Testing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P-3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Done – JUL 27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4800600"/>
            <a:ext cx="16002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PTCH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Functional Testing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P-2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AUG 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4800600"/>
            <a:ext cx="17526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TEST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Interface/Regression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P-1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 SEP 12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4800600"/>
            <a:ext cx="17526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PRODUCTION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Go Live/Stabilization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P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OCT 22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1981200" y="4953000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191000" y="4953000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6553200" y="4953000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3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345"/>
            <a:ext cx="8305800" cy="318655"/>
          </a:xfrm>
        </p:spPr>
        <p:txBody>
          <a:bodyPr/>
          <a:lstStyle/>
          <a:p>
            <a:r>
              <a:rPr lang="en-US" sz="1800" dirty="0" smtClean="0"/>
              <a:t>FINDINI 4.0.10 Release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 smtClean="0"/>
              <a:t>Summary of Changes deployed for </a:t>
            </a:r>
            <a:r>
              <a:rPr lang="en-US" sz="1200" b="1" smtClean="0"/>
              <a:t>this Release</a:t>
            </a:r>
          </a:p>
          <a:p>
            <a:pPr marL="0" indent="0">
              <a:buNone/>
            </a:pPr>
            <a:endParaRPr lang="en-US" sz="1200" b="1" dirty="0" smtClean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960566"/>
              </p:ext>
            </p:extLst>
          </p:nvPr>
        </p:nvGraphicFramePr>
        <p:xfrm>
          <a:off x="381000" y="914400"/>
          <a:ext cx="8305800" cy="47648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7940"/>
                <a:gridCol w="1090660"/>
                <a:gridCol w="1677940"/>
                <a:gridCol w="1090660"/>
                <a:gridCol w="1677940"/>
                <a:gridCol w="1090660"/>
              </a:tblGrid>
              <a:tr h="21566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</a:tr>
              <a:tr h="51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HRVD^PCard^Local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Report on Allowable Tub-Org Combos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Maintain Security Groups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Create New Security Group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HRVD^PCard^Local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Maintain Cards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Report on Card Applications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Detailed Transaction Report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Report on Cards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Report on Card Usage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Request New Card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HRVD^PCard^Local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Add/Maintain Card Reviewers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Report on Group Reviewers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Add/Maintain Group Reviewers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</a:txBody>
                  <a:tcPr marL="7634" marR="7634" marT="7634" marB="0" anchor="ctr"/>
                </a:tc>
              </a:tr>
              <a:tr h="51758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PCARD functions addressed for APEX rewrite under the </a:t>
                      </a:r>
                      <a:r>
                        <a:rPr lang="en-US" sz="900" dirty="0" err="1" smtClean="0"/>
                        <a:t>HRVD^PCard^Central</a:t>
                      </a:r>
                      <a:r>
                        <a:rPr lang="en-US" sz="900" dirty="0" smtClean="0"/>
                        <a:t> Admin responsibility:</a:t>
                      </a:r>
                    </a:p>
                    <a:p>
                      <a:endParaRPr lang="en-US" sz="900" dirty="0" smtClean="0"/>
                    </a:p>
                    <a:p>
                      <a:r>
                        <a:rPr lang="en-US" sz="900" dirty="0" smtClean="0"/>
                        <a:t>Delete applications</a:t>
                      </a:r>
                    </a:p>
                    <a:p>
                      <a:r>
                        <a:rPr lang="en-US" sz="900" dirty="0" smtClean="0"/>
                        <a:t>Assign cards/account numbers</a:t>
                      </a:r>
                      <a:endParaRPr lang="en-US" sz="900" dirty="0"/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HRVD^PCard^Central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Maintain a user or privilege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Manage HUID Exceptions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 a new user or privilege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Manage Restricted Object Codes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View user information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HRVD^PCard^Central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 a replacement purchasing card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View card information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Create File of New Card Applications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Maintain existing card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3450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HRVD^PCard^Central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Create a new school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View school information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Maintain an existing school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HRVD^PCard^Central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Modify Sweep Date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Modify GL Code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PCARD functions addressed for APEX rewrite under the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HRVD^PCard^Central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Admin responsibility:</a:t>
                      </a:r>
                    </a:p>
                    <a:p>
                      <a:pPr algn="l" fontAlgn="ctr"/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Selected Sweep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Transaction Amount in Each Bank Cycle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Sweep History</a:t>
                      </a:r>
                    </a:p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Transaction Amount in A User Defined Cycle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3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345"/>
            <a:ext cx="8305800" cy="318655"/>
          </a:xfrm>
        </p:spPr>
        <p:txBody>
          <a:bodyPr/>
          <a:lstStyle/>
          <a:p>
            <a:r>
              <a:rPr lang="en-US" sz="1800" dirty="0" smtClean="0"/>
              <a:t>FINDINI 4.0.10 Release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C7191-16DC-43F3-A258-11E9D513384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 smtClean="0"/>
              <a:t>Summary of Changes deployed for this Release continued</a:t>
            </a:r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656717"/>
              </p:ext>
            </p:extLst>
          </p:nvPr>
        </p:nvGraphicFramePr>
        <p:xfrm>
          <a:off x="381000" y="914400"/>
          <a:ext cx="8305800" cy="25468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7940"/>
                <a:gridCol w="1090660"/>
                <a:gridCol w="1677940"/>
                <a:gridCol w="1090660"/>
                <a:gridCol w="1677940"/>
                <a:gridCol w="1090660"/>
              </a:tblGrid>
              <a:tr h="21566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Summary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Backlog Category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b"/>
                </a:tc>
              </a:tr>
              <a:tr h="51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Enhance the CSMA Fund Batch Upload Templates to have required GIO &amp; TDO fields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21624242: APPLICATIONS R12 INTEROPERABILITY PATCH FOR JRE PLUGIN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Patches for Readiness for Microsoft Office 2016 (32-bit)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  <a:p>
                      <a:pPr algn="l" fontAlgn="ctr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517585"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GoldenGate</a:t>
                      </a:r>
                      <a:r>
                        <a:rPr lang="en-US" sz="900" dirty="0" smtClean="0"/>
                        <a:t> upgrade to 12.2.0.1 on both source apollo2x and target rep0X servers</a:t>
                      </a:r>
                      <a:endParaRPr lang="en-US" sz="900" dirty="0"/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Oracle database JUL-16 PSU Patch 23615289 (PSU + OJVM PATCH) for Replication 12.1.0.2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Database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Oracle database JUL-16 PSU Patch 23054246 for CPATH 12.1.0.2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Database Technology</a:t>
                      </a:r>
                    </a:p>
                  </a:txBody>
                  <a:tcPr marL="7634" marR="7634" marT="7634" marB="0" anchor="ctr"/>
                </a:tc>
              </a:tr>
              <a:tr h="3450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JDK updates JUL-16 - JDK 1.7.0_111 Patch 23218354 for EBS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Application Technology</a:t>
                      </a: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JRE update JUL-16 - JRE 1.8.0_102 Patch 23218390 for EBS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ATG CPU updates JUL-16 Patch 23144507 for EBS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Application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3450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JDK JUL-16 update for standalone 10gAS to Java 1.6.0_121 Patch 23218364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Application Technology</a:t>
                      </a: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 2-2016 Solaris Server Patching for EBS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Server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 Solaris Server JUL-16 JDK 1.7.0_111 Maintenance Update for EBS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Server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  <a:tr h="3450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WebLogic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JUL-16 Update Patch 23094292 for CPATH 12.1.3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Server Technology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Allow Vendor Requests to be pulled back &amp; forwarded from a Notification by the Preparer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Functional Update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34" marR="7634" marT="763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7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R_Theme1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osing Thank you Slide">
  <a:themeElements>
    <a:clrScheme name="Closing Thank you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losing Thank you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LIDE TWO">
  <a:themeElements>
    <a:clrScheme name="SLIDE TWO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SLIDE TW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 TW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WO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lide">
  <a:themeElements>
    <a:clrScheme name="3_Slide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3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Slid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lide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lank Slide">
  <a:themeElements>
    <a:clrScheme name="Blank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Closing Thank you Slide">
  <a:themeElements>
    <a:clrScheme name="1_Closing Thank you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losing Thank you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CCR_Theme1</Template>
  <TotalTime>7753</TotalTime>
  <Words>853</Words>
  <Application>Microsoft Office PowerPoint</Application>
  <PresentationFormat>On-screen Show (4:3)</PresentationFormat>
  <Paragraphs>166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CCR_Theme1</vt:lpstr>
      <vt:lpstr>Closing Thank you Slide</vt:lpstr>
      <vt:lpstr>SLIDE TWO</vt:lpstr>
      <vt:lpstr>3_Slide</vt:lpstr>
      <vt:lpstr>Blank Slide</vt:lpstr>
      <vt:lpstr>1_Closing Thank you Slide</vt:lpstr>
      <vt:lpstr>FINDINI 4.0.10 Release Summary</vt:lpstr>
      <vt:lpstr>FINDINI 4.0.10 Release Summary</vt:lpstr>
      <vt:lpstr>FINDINI 4.0.10 Release Summary</vt:lpstr>
    </vt:vector>
  </TitlesOfParts>
  <Company>Harvard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Oracle R12 Implementation Kick-Off Meeting</dc:title>
  <dc:creator>Dharmendra Khanna</dc:creator>
  <cp:lastModifiedBy>Rocco, Christopher</cp:lastModifiedBy>
  <cp:revision>1410</cp:revision>
  <cp:lastPrinted>2015-04-30T18:19:38Z</cp:lastPrinted>
  <dcterms:created xsi:type="dcterms:W3CDTF">2011-05-03T12:51:32Z</dcterms:created>
  <dcterms:modified xsi:type="dcterms:W3CDTF">2016-09-01T16:45:25Z</dcterms:modified>
</cp:coreProperties>
</file>