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58" y="-27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ithelp@harvard.edu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ithelp@harvard.ed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0A691C-5C9A-436A-A096-922360295FC1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6FE68DF-562F-45DA-835E-0B4B31C15836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End user fills out form with necessary information needed to set up feed and emails it to FAR or Strategic Procurement/Accounts Payable. </a:t>
          </a:r>
        </a:p>
      </dgm:t>
    </dgm:pt>
    <dgm:pt modelId="{4A5AD294-1AA2-4567-A8AA-3DE17807A315}" type="parTrans" cxnId="{E12D9C5D-CC81-45D9-8E38-D39E7F32C6F3}">
      <dgm:prSet/>
      <dgm:spPr/>
      <dgm:t>
        <a:bodyPr/>
        <a:lstStyle/>
        <a:p>
          <a:endParaRPr lang="en-US"/>
        </a:p>
      </dgm:t>
    </dgm:pt>
    <dgm:pt modelId="{C6E4DAA6-961B-461E-B1A7-62833FAE7401}" type="sibTrans" cxnId="{E12D9C5D-CC81-45D9-8E38-D39E7F32C6F3}">
      <dgm:prSet/>
      <dgm:spPr/>
      <dgm:t>
        <a:bodyPr/>
        <a:lstStyle/>
        <a:p>
          <a:endParaRPr lang="en-US"/>
        </a:p>
      </dgm:t>
    </dgm:pt>
    <dgm:pt modelId="{E37A0F77-6FC9-4CAF-9D25-33E4E25CF54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FAR/Strategic Procurement/Accounts Payable  verifies all necessary information collected and approves setup of new feed. Submits Service Now ticket to </a:t>
          </a:r>
          <a:br>
            <a:rPr lang="en-US" dirty="0"/>
          </a:br>
          <a:r>
            <a:rPr lang="en-US" dirty="0"/>
            <a:t>Service: Financial Systems &gt; Financial Accounting to Reporting &gt; Feeder Request</a:t>
          </a:r>
          <a:br>
            <a:rPr lang="en-US" dirty="0"/>
          </a:br>
          <a:r>
            <a:rPr lang="en-US" dirty="0"/>
            <a:t>Category:  Request	Assignment Group:  ATS - Oracle Financials</a:t>
          </a:r>
          <a:br>
            <a:rPr lang="en-US" dirty="0"/>
          </a:br>
          <a:r>
            <a:rPr lang="en-US" dirty="0"/>
            <a:t> with the attached form and their stated approval to begin setup. This can also be done via an email to </a:t>
          </a:r>
          <a:r>
            <a:rPr lang="en-US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ithelp@harvard.edu</a:t>
          </a:r>
          <a:r>
            <a:rPr lang="en-US" dirty="0">
              <a:solidFill>
                <a:schemeClr val="bg1"/>
              </a:solidFill>
            </a:rPr>
            <a:t> or using https://harvard.service-now.com/ithelp?id=submit_ticket. </a:t>
          </a:r>
          <a:r>
            <a:rPr lang="en-US" dirty="0"/>
            <a:t>Within this ticket, the Business and Tech contact persons needs to be defined.</a:t>
          </a:r>
        </a:p>
      </dgm:t>
    </dgm:pt>
    <dgm:pt modelId="{CF63B505-28D5-40D4-B2F5-9BD693518072}" type="parTrans" cxnId="{964201E9-9888-4AC0-88B1-8B1B2C37A586}">
      <dgm:prSet/>
      <dgm:spPr/>
      <dgm:t>
        <a:bodyPr/>
        <a:lstStyle/>
        <a:p>
          <a:endParaRPr lang="en-US"/>
        </a:p>
      </dgm:t>
    </dgm:pt>
    <dgm:pt modelId="{25AAB33E-01CF-4B6D-B351-323EA14D56AB}" type="sibTrans" cxnId="{964201E9-9888-4AC0-88B1-8B1B2C37A586}">
      <dgm:prSet/>
      <dgm:spPr/>
      <dgm:t>
        <a:bodyPr/>
        <a:lstStyle/>
        <a:p>
          <a:endParaRPr lang="en-US"/>
        </a:p>
      </dgm:t>
    </dgm:pt>
    <dgm:pt modelId="{C6CB883E-4D67-44E3-BE7A-18A66CFFF9B6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ATS - Finance and Procurement and Oracle BA sets up feed in appropriate environments and works w/ the Tech end user on testing.  These setups and  configurations include GL Source creation, AR Transaction type creation, or AP Invoice Import user setups, and IP addresses (test &amp; prod) and directory folders. These setups and configs should be noted for test and prod in the ticket, and Feed names should be added into the request form and re-attached to the SNOW ticket.  Ticket sent back to ATS - Oracle Financials.</a:t>
          </a:r>
        </a:p>
      </dgm:t>
    </dgm:pt>
    <dgm:pt modelId="{5029B398-48FF-4AFF-95D6-F39C8B7D14E3}" type="parTrans" cxnId="{771CBA44-0AF2-42C4-BE7A-5BA9D3934463}">
      <dgm:prSet/>
      <dgm:spPr/>
      <dgm:t>
        <a:bodyPr/>
        <a:lstStyle/>
        <a:p>
          <a:endParaRPr lang="en-US"/>
        </a:p>
      </dgm:t>
    </dgm:pt>
    <dgm:pt modelId="{3151FC40-AF28-4A5B-8A10-C0DBECDCD679}" type="sibTrans" cxnId="{771CBA44-0AF2-42C4-BE7A-5BA9D3934463}">
      <dgm:prSet/>
      <dgm:spPr/>
      <dgm:t>
        <a:bodyPr/>
        <a:lstStyle/>
        <a:p>
          <a:endParaRPr lang="en-US"/>
        </a:p>
      </dgm:t>
    </dgm:pt>
    <dgm:pt modelId="{467E1056-9275-47AE-AB6A-5B3DAC23C2E6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Oracle Business Analyst monitors for 2 successful feed tests. Setups and configs should be confirmed done in PROD. Then, the Ticket is resolved and the end user contacts and FAR/SP approver will be notified by the BA via the service now email process. This resolution email should include the updated </a:t>
          </a:r>
          <a:r>
            <a:rPr lang="en-US"/>
            <a:t>request form.  </a:t>
          </a:r>
          <a:r>
            <a:rPr lang="en-US" dirty="0"/>
            <a:t>The new feeder data collected will be added to the Maintain Oracle Financials Connections Feeder Utility by the BA.</a:t>
          </a:r>
        </a:p>
      </dgm:t>
    </dgm:pt>
    <dgm:pt modelId="{98FE30CA-2742-431D-8D2D-C617E15B784A}" type="parTrans" cxnId="{4111B50E-2E70-450B-A0A8-984E7D34AFF1}">
      <dgm:prSet/>
      <dgm:spPr/>
      <dgm:t>
        <a:bodyPr/>
        <a:lstStyle/>
        <a:p>
          <a:endParaRPr lang="en-US"/>
        </a:p>
      </dgm:t>
    </dgm:pt>
    <dgm:pt modelId="{914E7158-F21E-438E-AB7D-A88C20AA0322}" type="sibTrans" cxnId="{4111B50E-2E70-450B-A0A8-984E7D34AFF1}">
      <dgm:prSet/>
      <dgm:spPr/>
      <dgm:t>
        <a:bodyPr/>
        <a:lstStyle/>
        <a:p>
          <a:endParaRPr lang="en-US"/>
        </a:p>
      </dgm:t>
    </dgm:pt>
    <dgm:pt modelId="{279974B1-88B7-4EE9-9DFE-85FC5006A5B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ATS - Oracle Financials receives Service Now ticket from Central unit (FAR or SP) and verifies necessary information has been gathered and approved.  The user contact persons will be added as a ticket watcher and we will ensure the ticket is defined as a ‘Feeder Request’. Ticket is reassigned to ATS - Finance and Procurement.</a:t>
          </a:r>
        </a:p>
      </dgm:t>
    </dgm:pt>
    <dgm:pt modelId="{50165904-D8B0-46BE-9A0E-D19365E2AC12}" type="parTrans" cxnId="{683B8FF4-53A5-4943-A388-D5CFAB26712A}">
      <dgm:prSet/>
      <dgm:spPr/>
      <dgm:t>
        <a:bodyPr/>
        <a:lstStyle/>
        <a:p>
          <a:endParaRPr lang="en-US"/>
        </a:p>
      </dgm:t>
    </dgm:pt>
    <dgm:pt modelId="{2C808C84-FEBF-4E4B-B4D2-64283A9F20D9}" type="sibTrans" cxnId="{683B8FF4-53A5-4943-A388-D5CFAB26712A}">
      <dgm:prSet/>
      <dgm:spPr/>
      <dgm:t>
        <a:bodyPr/>
        <a:lstStyle/>
        <a:p>
          <a:endParaRPr lang="en-US"/>
        </a:p>
      </dgm:t>
    </dgm:pt>
    <dgm:pt modelId="{39E9AB47-6CE6-41B1-ADA5-9839E5C5EB7C}" type="pres">
      <dgm:prSet presAssocID="{FB0A691C-5C9A-436A-A096-922360295FC1}" presName="Name0" presStyleCnt="0">
        <dgm:presLayoutVars>
          <dgm:dir/>
          <dgm:animLvl val="lvl"/>
          <dgm:resizeHandles val="exact"/>
        </dgm:presLayoutVars>
      </dgm:prSet>
      <dgm:spPr/>
    </dgm:pt>
    <dgm:pt modelId="{1A74B412-94EE-4676-A781-7C1A1C4D508E}" type="pres">
      <dgm:prSet presAssocID="{467E1056-9275-47AE-AB6A-5B3DAC23C2E6}" presName="boxAndChildren" presStyleCnt="0"/>
      <dgm:spPr/>
    </dgm:pt>
    <dgm:pt modelId="{95FCDCBB-4A36-44D5-86A3-DA9D12452547}" type="pres">
      <dgm:prSet presAssocID="{467E1056-9275-47AE-AB6A-5B3DAC23C2E6}" presName="parentTextBox" presStyleLbl="node1" presStyleIdx="0" presStyleCnt="5" custScaleY="78691"/>
      <dgm:spPr/>
    </dgm:pt>
    <dgm:pt modelId="{7C83337F-123B-4AC4-89AC-3669B25BB716}" type="pres">
      <dgm:prSet presAssocID="{3151FC40-AF28-4A5B-8A10-C0DBECDCD679}" presName="sp" presStyleCnt="0"/>
      <dgm:spPr/>
    </dgm:pt>
    <dgm:pt modelId="{D64CBC9C-3DCD-46A0-A49D-A986452C7FC5}" type="pres">
      <dgm:prSet presAssocID="{C6CB883E-4D67-44E3-BE7A-18A66CFFF9B6}" presName="arrowAndChildren" presStyleCnt="0"/>
      <dgm:spPr/>
    </dgm:pt>
    <dgm:pt modelId="{FE831C6F-B65E-4D84-B097-D618CAED0C71}" type="pres">
      <dgm:prSet presAssocID="{C6CB883E-4D67-44E3-BE7A-18A66CFFF9B6}" presName="parentTextArrow" presStyleLbl="node1" presStyleIdx="1" presStyleCnt="5" custScaleY="80732"/>
      <dgm:spPr/>
    </dgm:pt>
    <dgm:pt modelId="{65F1C108-1D20-4B33-B047-A9C98DD151CE}" type="pres">
      <dgm:prSet presAssocID="{2C808C84-FEBF-4E4B-B4D2-64283A9F20D9}" presName="sp" presStyleCnt="0"/>
      <dgm:spPr/>
    </dgm:pt>
    <dgm:pt modelId="{EC84598B-55FD-4E18-86FC-E834324E5E9B}" type="pres">
      <dgm:prSet presAssocID="{279974B1-88B7-4EE9-9DFE-85FC5006A5BA}" presName="arrowAndChildren" presStyleCnt="0"/>
      <dgm:spPr/>
    </dgm:pt>
    <dgm:pt modelId="{2742A0DB-8ECF-4BA5-B7DD-DBFD4E566E04}" type="pres">
      <dgm:prSet presAssocID="{279974B1-88B7-4EE9-9DFE-85FC5006A5BA}" presName="parentTextArrow" presStyleLbl="node1" presStyleIdx="2" presStyleCnt="5" custScaleY="70643"/>
      <dgm:spPr/>
    </dgm:pt>
    <dgm:pt modelId="{9A7707E1-382B-4441-B025-0D2EA52B726D}" type="pres">
      <dgm:prSet presAssocID="{25AAB33E-01CF-4B6D-B351-323EA14D56AB}" presName="sp" presStyleCnt="0"/>
      <dgm:spPr/>
    </dgm:pt>
    <dgm:pt modelId="{C661B26A-2347-4AAE-BD54-D0F0B062DBA4}" type="pres">
      <dgm:prSet presAssocID="{E37A0F77-6FC9-4CAF-9D25-33E4E25CF540}" presName="arrowAndChildren" presStyleCnt="0"/>
      <dgm:spPr/>
    </dgm:pt>
    <dgm:pt modelId="{E0404BF1-A1E6-449E-9197-12331FDE8D2A}" type="pres">
      <dgm:prSet presAssocID="{E37A0F77-6FC9-4CAF-9D25-33E4E25CF540}" presName="parentTextArrow" presStyleLbl="node1" presStyleIdx="3" presStyleCnt="5" custScaleY="132207"/>
      <dgm:spPr/>
    </dgm:pt>
    <dgm:pt modelId="{E4C27741-D961-4481-862A-7C80B6688C7E}" type="pres">
      <dgm:prSet presAssocID="{C6E4DAA6-961B-461E-B1A7-62833FAE7401}" presName="sp" presStyleCnt="0"/>
      <dgm:spPr/>
    </dgm:pt>
    <dgm:pt modelId="{BA6B7C9C-EB19-435C-BFD7-2CA353482E24}" type="pres">
      <dgm:prSet presAssocID="{56FE68DF-562F-45DA-835E-0B4B31C15836}" presName="arrowAndChildren" presStyleCnt="0"/>
      <dgm:spPr/>
    </dgm:pt>
    <dgm:pt modelId="{A1C66C45-4F7A-4279-9BD2-996F8C3AD936}" type="pres">
      <dgm:prSet presAssocID="{56FE68DF-562F-45DA-835E-0B4B31C15836}" presName="parentTextArrow" presStyleLbl="node1" presStyleIdx="4" presStyleCnt="5" custScaleY="57004"/>
      <dgm:spPr/>
    </dgm:pt>
  </dgm:ptLst>
  <dgm:cxnLst>
    <dgm:cxn modelId="{4111B50E-2E70-450B-A0A8-984E7D34AFF1}" srcId="{FB0A691C-5C9A-436A-A096-922360295FC1}" destId="{467E1056-9275-47AE-AB6A-5B3DAC23C2E6}" srcOrd="4" destOrd="0" parTransId="{98FE30CA-2742-431D-8D2D-C617E15B784A}" sibTransId="{914E7158-F21E-438E-AB7D-A88C20AA0322}"/>
    <dgm:cxn modelId="{7CE97A29-B578-43D3-85F3-81CCC4201369}" type="presOf" srcId="{C6CB883E-4D67-44E3-BE7A-18A66CFFF9B6}" destId="{FE831C6F-B65E-4D84-B097-D618CAED0C71}" srcOrd="0" destOrd="0" presId="urn:microsoft.com/office/officeart/2005/8/layout/process4"/>
    <dgm:cxn modelId="{5CBDE038-7EAB-4893-9CCB-36AD9EE5B9B0}" type="presOf" srcId="{467E1056-9275-47AE-AB6A-5B3DAC23C2E6}" destId="{95FCDCBB-4A36-44D5-86A3-DA9D12452547}" srcOrd="0" destOrd="0" presId="urn:microsoft.com/office/officeart/2005/8/layout/process4"/>
    <dgm:cxn modelId="{E12D9C5D-CC81-45D9-8E38-D39E7F32C6F3}" srcId="{FB0A691C-5C9A-436A-A096-922360295FC1}" destId="{56FE68DF-562F-45DA-835E-0B4B31C15836}" srcOrd="0" destOrd="0" parTransId="{4A5AD294-1AA2-4567-A8AA-3DE17807A315}" sibTransId="{C6E4DAA6-961B-461E-B1A7-62833FAE7401}"/>
    <dgm:cxn modelId="{771CBA44-0AF2-42C4-BE7A-5BA9D3934463}" srcId="{FB0A691C-5C9A-436A-A096-922360295FC1}" destId="{C6CB883E-4D67-44E3-BE7A-18A66CFFF9B6}" srcOrd="3" destOrd="0" parTransId="{5029B398-48FF-4AFF-95D6-F39C8B7D14E3}" sibTransId="{3151FC40-AF28-4A5B-8A10-C0DBECDCD679}"/>
    <dgm:cxn modelId="{D9FA5795-42C8-419E-920D-D4EBC895951B}" type="presOf" srcId="{FB0A691C-5C9A-436A-A096-922360295FC1}" destId="{39E9AB47-6CE6-41B1-ADA5-9839E5C5EB7C}" srcOrd="0" destOrd="0" presId="urn:microsoft.com/office/officeart/2005/8/layout/process4"/>
    <dgm:cxn modelId="{4A9D44AA-D584-4D45-99DD-CB81E7D69D67}" type="presOf" srcId="{279974B1-88B7-4EE9-9DFE-85FC5006A5BA}" destId="{2742A0DB-8ECF-4BA5-B7DD-DBFD4E566E04}" srcOrd="0" destOrd="0" presId="urn:microsoft.com/office/officeart/2005/8/layout/process4"/>
    <dgm:cxn modelId="{E0E022C4-C0F0-49C0-983D-7A3849E322FB}" type="presOf" srcId="{E37A0F77-6FC9-4CAF-9D25-33E4E25CF540}" destId="{E0404BF1-A1E6-449E-9197-12331FDE8D2A}" srcOrd="0" destOrd="0" presId="urn:microsoft.com/office/officeart/2005/8/layout/process4"/>
    <dgm:cxn modelId="{964201E9-9888-4AC0-88B1-8B1B2C37A586}" srcId="{FB0A691C-5C9A-436A-A096-922360295FC1}" destId="{E37A0F77-6FC9-4CAF-9D25-33E4E25CF540}" srcOrd="1" destOrd="0" parTransId="{CF63B505-28D5-40D4-B2F5-9BD693518072}" sibTransId="{25AAB33E-01CF-4B6D-B351-323EA14D56AB}"/>
    <dgm:cxn modelId="{93BC59ED-0453-4F40-9CCD-9D180F29A8E2}" type="presOf" srcId="{56FE68DF-562F-45DA-835E-0B4B31C15836}" destId="{A1C66C45-4F7A-4279-9BD2-996F8C3AD936}" srcOrd="0" destOrd="0" presId="urn:microsoft.com/office/officeart/2005/8/layout/process4"/>
    <dgm:cxn modelId="{683B8FF4-53A5-4943-A388-D5CFAB26712A}" srcId="{FB0A691C-5C9A-436A-A096-922360295FC1}" destId="{279974B1-88B7-4EE9-9DFE-85FC5006A5BA}" srcOrd="2" destOrd="0" parTransId="{50165904-D8B0-46BE-9A0E-D19365E2AC12}" sibTransId="{2C808C84-FEBF-4E4B-B4D2-64283A9F20D9}"/>
    <dgm:cxn modelId="{E1E9FCC5-2CA3-441E-86D8-9A9D7D6655C1}" type="presParOf" srcId="{39E9AB47-6CE6-41B1-ADA5-9839E5C5EB7C}" destId="{1A74B412-94EE-4676-A781-7C1A1C4D508E}" srcOrd="0" destOrd="0" presId="urn:microsoft.com/office/officeart/2005/8/layout/process4"/>
    <dgm:cxn modelId="{6C72E8EE-E36E-4969-993A-7DA9FCAD6658}" type="presParOf" srcId="{1A74B412-94EE-4676-A781-7C1A1C4D508E}" destId="{95FCDCBB-4A36-44D5-86A3-DA9D12452547}" srcOrd="0" destOrd="0" presId="urn:microsoft.com/office/officeart/2005/8/layout/process4"/>
    <dgm:cxn modelId="{79124422-3DEF-44CD-8E60-702C653A3D6E}" type="presParOf" srcId="{39E9AB47-6CE6-41B1-ADA5-9839E5C5EB7C}" destId="{7C83337F-123B-4AC4-89AC-3669B25BB716}" srcOrd="1" destOrd="0" presId="urn:microsoft.com/office/officeart/2005/8/layout/process4"/>
    <dgm:cxn modelId="{08D5239C-6151-403F-99C4-EB39C19DC6BD}" type="presParOf" srcId="{39E9AB47-6CE6-41B1-ADA5-9839E5C5EB7C}" destId="{D64CBC9C-3DCD-46A0-A49D-A986452C7FC5}" srcOrd="2" destOrd="0" presId="urn:microsoft.com/office/officeart/2005/8/layout/process4"/>
    <dgm:cxn modelId="{847C9252-9441-42BD-9449-2419E2B6F79D}" type="presParOf" srcId="{D64CBC9C-3DCD-46A0-A49D-A986452C7FC5}" destId="{FE831C6F-B65E-4D84-B097-D618CAED0C71}" srcOrd="0" destOrd="0" presId="urn:microsoft.com/office/officeart/2005/8/layout/process4"/>
    <dgm:cxn modelId="{AE0FF1C3-4021-458B-AA98-344E25F7586E}" type="presParOf" srcId="{39E9AB47-6CE6-41B1-ADA5-9839E5C5EB7C}" destId="{65F1C108-1D20-4B33-B047-A9C98DD151CE}" srcOrd="3" destOrd="0" presId="urn:microsoft.com/office/officeart/2005/8/layout/process4"/>
    <dgm:cxn modelId="{8C13A3D7-DB41-49BF-AD34-5E6336CC9E7B}" type="presParOf" srcId="{39E9AB47-6CE6-41B1-ADA5-9839E5C5EB7C}" destId="{EC84598B-55FD-4E18-86FC-E834324E5E9B}" srcOrd="4" destOrd="0" presId="urn:microsoft.com/office/officeart/2005/8/layout/process4"/>
    <dgm:cxn modelId="{EE69F08F-E8B1-4349-AF1C-90B88A1668A2}" type="presParOf" srcId="{EC84598B-55FD-4E18-86FC-E834324E5E9B}" destId="{2742A0DB-8ECF-4BA5-B7DD-DBFD4E566E04}" srcOrd="0" destOrd="0" presId="urn:microsoft.com/office/officeart/2005/8/layout/process4"/>
    <dgm:cxn modelId="{363AF6A4-ECAA-4103-8B71-27A205EE9C51}" type="presParOf" srcId="{39E9AB47-6CE6-41B1-ADA5-9839E5C5EB7C}" destId="{9A7707E1-382B-4441-B025-0D2EA52B726D}" srcOrd="5" destOrd="0" presId="urn:microsoft.com/office/officeart/2005/8/layout/process4"/>
    <dgm:cxn modelId="{C3B69031-54BC-4288-8D02-DA475323F11E}" type="presParOf" srcId="{39E9AB47-6CE6-41B1-ADA5-9839E5C5EB7C}" destId="{C661B26A-2347-4AAE-BD54-D0F0B062DBA4}" srcOrd="6" destOrd="0" presId="urn:microsoft.com/office/officeart/2005/8/layout/process4"/>
    <dgm:cxn modelId="{08B97293-DB03-4757-AEA6-5A61CE6110A6}" type="presParOf" srcId="{C661B26A-2347-4AAE-BD54-D0F0B062DBA4}" destId="{E0404BF1-A1E6-449E-9197-12331FDE8D2A}" srcOrd="0" destOrd="0" presId="urn:microsoft.com/office/officeart/2005/8/layout/process4"/>
    <dgm:cxn modelId="{492B9415-4E39-4090-8D15-4E7FC79D3562}" type="presParOf" srcId="{39E9AB47-6CE6-41B1-ADA5-9839E5C5EB7C}" destId="{E4C27741-D961-4481-862A-7C80B6688C7E}" srcOrd="7" destOrd="0" presId="urn:microsoft.com/office/officeart/2005/8/layout/process4"/>
    <dgm:cxn modelId="{96914E2D-495B-4222-B7F9-0436CBC297C0}" type="presParOf" srcId="{39E9AB47-6CE6-41B1-ADA5-9839E5C5EB7C}" destId="{BA6B7C9C-EB19-435C-BFD7-2CA353482E24}" srcOrd="8" destOrd="0" presId="urn:microsoft.com/office/officeart/2005/8/layout/process4"/>
    <dgm:cxn modelId="{F47487FC-6C10-421E-B016-AB54E89C7884}" type="presParOf" srcId="{BA6B7C9C-EB19-435C-BFD7-2CA353482E24}" destId="{A1C66C45-4F7A-4279-9BD2-996F8C3AD93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CDCBB-4A36-44D5-86A3-DA9D12452547}">
      <dsp:nvSpPr>
        <dsp:cNvPr id="0" name=""/>
        <dsp:cNvSpPr/>
      </dsp:nvSpPr>
      <dsp:spPr>
        <a:xfrm>
          <a:off x="0" y="4694585"/>
          <a:ext cx="8229600" cy="713021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Oracle Business Analyst monitors for 2 successful feed tests. Setups and configs should be confirmed done in PROD. Then, the Ticket is resolved and the end user contacts and FAR/SP approver will be notified by the BA via the service now email process. This resolution email should include the updated </a:t>
          </a:r>
          <a:r>
            <a:rPr lang="en-US" sz="1000" kern="1200"/>
            <a:t>request form.  </a:t>
          </a:r>
          <a:r>
            <a:rPr lang="en-US" sz="1000" kern="1200" dirty="0"/>
            <a:t>The new feeder data collected will be added to the Maintain Oracle Financials Connections Feeder Utility by the BA.</a:t>
          </a:r>
        </a:p>
      </dsp:txBody>
      <dsp:txXfrm>
        <a:off x="0" y="4694585"/>
        <a:ext cx="8229600" cy="713021"/>
      </dsp:txXfrm>
    </dsp:sp>
    <dsp:sp modelId="{FE831C6F-B65E-4D84-B097-D618CAED0C71}">
      <dsp:nvSpPr>
        <dsp:cNvPr id="0" name=""/>
        <dsp:cNvSpPr/>
      </dsp:nvSpPr>
      <dsp:spPr>
        <a:xfrm rot="10800000">
          <a:off x="0" y="3583107"/>
          <a:ext cx="8229600" cy="1125069"/>
        </a:xfrm>
        <a:prstGeom prst="upArrowCallou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ATS - Finance and Procurement and Oracle BA sets up feed in appropriate environments and works w/ the Tech end user on testing.  These setups and  configurations include GL Source creation, AR Transaction type creation, or AP Invoice Import user setups, and IP addresses (test &amp; prod) and directory folders. These setups and configs should be noted for test and prod in the ticket, and Feed names should be added into the request form and re-attached to the SNOW ticket.  Ticket sent back to ATS - Oracle Financials.</a:t>
          </a:r>
        </a:p>
      </dsp:txBody>
      <dsp:txXfrm rot="10800000">
        <a:off x="0" y="3583107"/>
        <a:ext cx="8229600" cy="731036"/>
      </dsp:txXfrm>
    </dsp:sp>
    <dsp:sp modelId="{2742A0DB-8ECF-4BA5-B7DD-DBFD4E566E04}">
      <dsp:nvSpPr>
        <dsp:cNvPr id="0" name=""/>
        <dsp:cNvSpPr/>
      </dsp:nvSpPr>
      <dsp:spPr>
        <a:xfrm rot="10800000">
          <a:off x="0" y="2612227"/>
          <a:ext cx="8229600" cy="984471"/>
        </a:xfrm>
        <a:prstGeom prst="upArrowCallou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ATS - Oracle Financials receives Service Now ticket from Central unit (FAR or SP) and verifies necessary information has been gathered and approved.  The user contact persons will be added as a ticket watcher and we will ensure the ticket is defined as a ‘Feeder Request’. Ticket is reassigned to ATS - Finance and Procurement.</a:t>
          </a:r>
        </a:p>
      </dsp:txBody>
      <dsp:txXfrm rot="10800000">
        <a:off x="0" y="2612227"/>
        <a:ext cx="8229600" cy="639680"/>
      </dsp:txXfrm>
    </dsp:sp>
    <dsp:sp modelId="{E0404BF1-A1E6-449E-9197-12331FDE8D2A}">
      <dsp:nvSpPr>
        <dsp:cNvPr id="0" name=""/>
        <dsp:cNvSpPr/>
      </dsp:nvSpPr>
      <dsp:spPr>
        <a:xfrm rot="10800000">
          <a:off x="0" y="783401"/>
          <a:ext cx="8229600" cy="1842418"/>
        </a:xfrm>
        <a:prstGeom prst="upArrowCallou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FAR/Strategic Procurement/Accounts Payable  verifies all necessary information collected and approves setup of new feed. Submits Service Now ticket to </a:t>
          </a:r>
          <a:br>
            <a:rPr lang="en-US" sz="1000" kern="1200" dirty="0"/>
          </a:br>
          <a:r>
            <a:rPr lang="en-US" sz="1000" kern="1200" dirty="0"/>
            <a:t>Service: Financial Systems &gt; Financial Accounting to Reporting &gt; Feeder Request</a:t>
          </a:r>
          <a:br>
            <a:rPr lang="en-US" sz="1000" kern="1200" dirty="0"/>
          </a:br>
          <a:r>
            <a:rPr lang="en-US" sz="1000" kern="1200" dirty="0"/>
            <a:t>Category:  Request	Assignment Group:  ATS - Oracle Financials</a:t>
          </a:r>
          <a:br>
            <a:rPr lang="en-US" sz="1000" kern="1200" dirty="0"/>
          </a:br>
          <a:r>
            <a:rPr lang="en-US" sz="1000" kern="1200" dirty="0"/>
            <a:t> with the attached form and their stated approval to begin setup. This can also be done via an email to </a:t>
          </a:r>
          <a:r>
            <a:rPr lang="en-US" sz="1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ithelp@harvard.edu</a:t>
          </a:r>
          <a:r>
            <a:rPr lang="en-US" sz="1000" kern="1200" dirty="0">
              <a:solidFill>
                <a:schemeClr val="bg1"/>
              </a:solidFill>
            </a:rPr>
            <a:t> or using https://harvard.service-now.com/ithelp?id=submit_ticket. </a:t>
          </a:r>
          <a:r>
            <a:rPr lang="en-US" sz="1000" kern="1200" dirty="0"/>
            <a:t>Within this ticket, the Business and Tech contact persons needs to be defined.</a:t>
          </a:r>
        </a:p>
      </dsp:txBody>
      <dsp:txXfrm rot="10800000">
        <a:off x="0" y="783401"/>
        <a:ext cx="8229600" cy="1197148"/>
      </dsp:txXfrm>
    </dsp:sp>
    <dsp:sp modelId="{A1C66C45-4F7A-4279-9BD2-996F8C3AD936}">
      <dsp:nvSpPr>
        <dsp:cNvPr id="0" name=""/>
        <dsp:cNvSpPr/>
      </dsp:nvSpPr>
      <dsp:spPr>
        <a:xfrm rot="10800000">
          <a:off x="0" y="2592"/>
          <a:ext cx="8229600" cy="794399"/>
        </a:xfrm>
        <a:prstGeom prst="upArrowCallou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End user fills out form with necessary information needed to set up feed and emails it to FAR or Strategic Procurement/Accounts Payable. </a:t>
          </a:r>
        </a:p>
      </dsp:txBody>
      <dsp:txXfrm rot="10800000">
        <a:off x="0" y="2592"/>
        <a:ext cx="8229600" cy="516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8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8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3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3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0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3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3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0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3D478-9B5D-4C03-ACEC-A646E2F739C8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0B06F-9879-4FDA-A762-FF6056EB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AP/AR/GL Feed Setup Process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348264"/>
              </p:ext>
            </p:extLst>
          </p:nvPr>
        </p:nvGraphicFramePr>
        <p:xfrm>
          <a:off x="457200" y="1066800"/>
          <a:ext cx="8229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231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296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AP/AR/GL Feed Setup Process</vt:lpstr>
    </vt:vector>
  </TitlesOfParts>
  <Company>Harvard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GL Feed Setup Process</dc:title>
  <dc:creator>Bullock, Timothy</dc:creator>
  <cp:lastModifiedBy>Rocco, Christopher</cp:lastModifiedBy>
  <cp:revision>47</cp:revision>
  <dcterms:created xsi:type="dcterms:W3CDTF">2016-01-07T19:34:02Z</dcterms:created>
  <dcterms:modified xsi:type="dcterms:W3CDTF">2018-10-02T18:59:15Z</dcterms:modified>
</cp:coreProperties>
</file>